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6" d="100"/>
          <a:sy n="56" d="100"/>
        </p:scale>
        <p:origin x="610"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000" b="0" i="0">
                <a:solidFill>
                  <a:schemeClr val="bg1"/>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sz="3500" b="0" i="0">
                <a:solidFill>
                  <a:schemeClr val="bg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000" b="0" i="0">
                <a:solidFill>
                  <a:schemeClr val="bg1"/>
                </a:solidFill>
                <a:latin typeface="Cambria"/>
                <a:cs typeface="Cambria"/>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000" b="0" i="0">
                <a:solidFill>
                  <a:schemeClr val="bg1"/>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282938"/>
          </a:solidFill>
        </p:spPr>
        <p:txBody>
          <a:bodyPr wrap="square" lIns="0" tIns="0" rIns="0" bIns="0" rtlCol="0"/>
          <a:lstStyle/>
          <a:p>
            <a:endParaRPr/>
          </a:p>
        </p:txBody>
      </p:sp>
      <p:sp>
        <p:nvSpPr>
          <p:cNvPr id="17" name="bg object 17"/>
          <p:cNvSpPr/>
          <p:nvPr/>
        </p:nvSpPr>
        <p:spPr>
          <a:xfrm>
            <a:off x="15855061" y="5907506"/>
            <a:ext cx="2433320" cy="3476625"/>
          </a:xfrm>
          <a:custGeom>
            <a:avLst/>
            <a:gdLst/>
            <a:ahLst/>
            <a:cxnLst/>
            <a:rect l="l" t="t" r="r" b="b"/>
            <a:pathLst>
              <a:path w="2433319" h="3476625">
                <a:moveTo>
                  <a:pt x="1738249" y="0"/>
                </a:moveTo>
                <a:lnTo>
                  <a:pt x="0" y="1738312"/>
                </a:lnTo>
                <a:lnTo>
                  <a:pt x="1738249" y="3476621"/>
                </a:lnTo>
                <a:lnTo>
                  <a:pt x="2433001" y="2781896"/>
                </a:lnTo>
                <a:lnTo>
                  <a:pt x="2433001" y="694726"/>
                </a:lnTo>
                <a:lnTo>
                  <a:pt x="1738249" y="0"/>
                </a:lnTo>
                <a:close/>
              </a:path>
            </a:pathLst>
          </a:custGeom>
          <a:solidFill>
            <a:srgbClr val="484C68"/>
          </a:solidFill>
        </p:spPr>
        <p:txBody>
          <a:bodyPr wrap="square" lIns="0" tIns="0" rIns="0" bIns="0" rtlCol="0"/>
          <a:lstStyle/>
          <a:p>
            <a:endParaRPr/>
          </a:p>
        </p:txBody>
      </p:sp>
      <p:sp>
        <p:nvSpPr>
          <p:cNvPr id="18" name="bg object 18"/>
          <p:cNvSpPr/>
          <p:nvPr/>
        </p:nvSpPr>
        <p:spPr>
          <a:xfrm>
            <a:off x="8716815" y="8595246"/>
            <a:ext cx="2892425" cy="1692275"/>
          </a:xfrm>
          <a:custGeom>
            <a:avLst/>
            <a:gdLst/>
            <a:ahLst/>
            <a:cxnLst/>
            <a:rect l="l" t="t" r="r" b="b"/>
            <a:pathLst>
              <a:path w="2892425" h="1692275">
                <a:moveTo>
                  <a:pt x="1691749" y="0"/>
                </a:moveTo>
                <a:lnTo>
                  <a:pt x="0" y="1691752"/>
                </a:lnTo>
                <a:lnTo>
                  <a:pt x="2401118" y="1691752"/>
                </a:lnTo>
                <a:lnTo>
                  <a:pt x="2892304" y="1200564"/>
                </a:lnTo>
                <a:lnTo>
                  <a:pt x="1691749" y="0"/>
                </a:lnTo>
                <a:close/>
              </a:path>
            </a:pathLst>
          </a:custGeom>
          <a:solidFill>
            <a:srgbClr val="484C68"/>
          </a:solidFill>
        </p:spPr>
        <p:txBody>
          <a:bodyPr wrap="square" lIns="0" tIns="0" rIns="0" bIns="0" rtlCol="0"/>
          <a:lstStyle/>
          <a:p>
            <a:endParaRPr/>
          </a:p>
        </p:txBody>
      </p:sp>
      <p:sp>
        <p:nvSpPr>
          <p:cNvPr id="19" name="bg object 19"/>
          <p:cNvSpPr/>
          <p:nvPr/>
        </p:nvSpPr>
        <p:spPr>
          <a:xfrm>
            <a:off x="8132495" y="8057502"/>
            <a:ext cx="2371725" cy="2230120"/>
          </a:xfrm>
          <a:custGeom>
            <a:avLst/>
            <a:gdLst/>
            <a:ahLst/>
            <a:cxnLst/>
            <a:rect l="l" t="t" r="r" b="b"/>
            <a:pathLst>
              <a:path w="2371725" h="2230120">
                <a:moveTo>
                  <a:pt x="1738312" y="0"/>
                </a:moveTo>
                <a:lnTo>
                  <a:pt x="0" y="1740808"/>
                </a:lnTo>
                <a:lnTo>
                  <a:pt x="490630" y="2229495"/>
                </a:lnTo>
                <a:lnTo>
                  <a:pt x="774412" y="2229495"/>
                </a:lnTo>
                <a:lnTo>
                  <a:pt x="2371115" y="632790"/>
                </a:lnTo>
                <a:lnTo>
                  <a:pt x="1738312" y="0"/>
                </a:lnTo>
                <a:close/>
              </a:path>
            </a:pathLst>
          </a:custGeom>
          <a:solidFill>
            <a:srgbClr val="70B1DA"/>
          </a:solidFill>
        </p:spPr>
        <p:txBody>
          <a:bodyPr wrap="square" lIns="0" tIns="0" rIns="0" bIns="0" rtlCol="0"/>
          <a:lstStyle/>
          <a:p>
            <a:endParaRPr/>
          </a:p>
        </p:txBody>
      </p:sp>
      <p:sp>
        <p:nvSpPr>
          <p:cNvPr id="20" name="bg object 20"/>
          <p:cNvSpPr/>
          <p:nvPr/>
        </p:nvSpPr>
        <p:spPr>
          <a:xfrm>
            <a:off x="11900028" y="6899998"/>
            <a:ext cx="5772150" cy="3387090"/>
          </a:xfrm>
          <a:custGeom>
            <a:avLst/>
            <a:gdLst/>
            <a:ahLst/>
            <a:cxnLst/>
            <a:rect l="l" t="t" r="r" b="b"/>
            <a:pathLst>
              <a:path w="5772150" h="3387090">
                <a:moveTo>
                  <a:pt x="2887343" y="0"/>
                </a:moveTo>
                <a:lnTo>
                  <a:pt x="0" y="2886046"/>
                </a:lnTo>
                <a:lnTo>
                  <a:pt x="501123" y="3386999"/>
                </a:lnTo>
                <a:lnTo>
                  <a:pt x="5271443" y="3386999"/>
                </a:lnTo>
                <a:lnTo>
                  <a:pt x="5772121" y="2886100"/>
                </a:lnTo>
                <a:lnTo>
                  <a:pt x="2887343" y="0"/>
                </a:lnTo>
                <a:close/>
              </a:path>
            </a:pathLst>
          </a:custGeom>
          <a:solidFill>
            <a:srgbClr val="70B1DA"/>
          </a:solidFill>
        </p:spPr>
        <p:txBody>
          <a:bodyPr wrap="square" lIns="0" tIns="0" rIns="0" bIns="0" rtlCol="0"/>
          <a:lstStyle/>
          <a:p>
            <a:endParaRPr/>
          </a:p>
        </p:txBody>
      </p:sp>
      <p:sp>
        <p:nvSpPr>
          <p:cNvPr id="21" name="bg object 21"/>
          <p:cNvSpPr/>
          <p:nvPr/>
        </p:nvSpPr>
        <p:spPr>
          <a:xfrm>
            <a:off x="0" y="0"/>
            <a:ext cx="2344420" cy="2506345"/>
          </a:xfrm>
          <a:custGeom>
            <a:avLst/>
            <a:gdLst/>
            <a:ahLst/>
            <a:cxnLst/>
            <a:rect l="l" t="t" r="r" b="b"/>
            <a:pathLst>
              <a:path w="2344420" h="2506345">
                <a:moveTo>
                  <a:pt x="1909361" y="0"/>
                </a:moveTo>
                <a:lnTo>
                  <a:pt x="0" y="0"/>
                </a:lnTo>
                <a:lnTo>
                  <a:pt x="0" y="2234838"/>
                </a:lnTo>
                <a:lnTo>
                  <a:pt x="271011" y="2506014"/>
                </a:lnTo>
                <a:lnTo>
                  <a:pt x="2343949" y="434326"/>
                </a:lnTo>
                <a:lnTo>
                  <a:pt x="1909361" y="0"/>
                </a:lnTo>
                <a:close/>
              </a:path>
            </a:pathLst>
          </a:custGeom>
          <a:solidFill>
            <a:srgbClr val="70B1DA"/>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282938"/>
          </a:solidFill>
        </p:spPr>
        <p:txBody>
          <a:bodyPr wrap="square" lIns="0" tIns="0" rIns="0" bIns="0" rtlCol="0"/>
          <a:lstStyle/>
          <a:p>
            <a:endParaRPr/>
          </a:p>
        </p:txBody>
      </p:sp>
      <p:sp>
        <p:nvSpPr>
          <p:cNvPr id="2" name="Holder 2"/>
          <p:cNvSpPr>
            <a:spLocks noGrp="1"/>
          </p:cNvSpPr>
          <p:nvPr>
            <p:ph type="title"/>
          </p:nvPr>
        </p:nvSpPr>
        <p:spPr>
          <a:xfrm>
            <a:off x="385760" y="1696022"/>
            <a:ext cx="17529179" cy="791210"/>
          </a:xfrm>
          <a:prstGeom prst="rect">
            <a:avLst/>
          </a:prstGeom>
        </p:spPr>
        <p:txBody>
          <a:bodyPr wrap="square" lIns="0" tIns="0" rIns="0" bIns="0">
            <a:spAutoFit/>
          </a:bodyPr>
          <a:lstStyle>
            <a:lvl1pPr>
              <a:defRPr sz="5000" b="0" i="0">
                <a:solidFill>
                  <a:schemeClr val="bg1"/>
                </a:solidFill>
                <a:latin typeface="Cambria"/>
                <a:cs typeface="Cambria"/>
              </a:defRPr>
            </a:lvl1pPr>
          </a:lstStyle>
          <a:p>
            <a:endParaRPr/>
          </a:p>
        </p:txBody>
      </p:sp>
      <p:sp>
        <p:nvSpPr>
          <p:cNvPr id="3" name="Holder 3"/>
          <p:cNvSpPr>
            <a:spLocks noGrp="1"/>
          </p:cNvSpPr>
          <p:nvPr>
            <p:ph type="body" idx="1"/>
          </p:nvPr>
        </p:nvSpPr>
        <p:spPr>
          <a:xfrm>
            <a:off x="4036377" y="3865435"/>
            <a:ext cx="10227944" cy="3782059"/>
          </a:xfrm>
          <a:prstGeom prst="rect">
            <a:avLst/>
          </a:prstGeom>
        </p:spPr>
        <p:txBody>
          <a:bodyPr wrap="square" lIns="0" tIns="0" rIns="0" bIns="0">
            <a:spAutoFit/>
          </a:bodyPr>
          <a:lstStyle>
            <a:lvl1pPr>
              <a:defRPr sz="3500" b="0" i="0">
                <a:solidFill>
                  <a:schemeClr val="bg1"/>
                </a:solidFill>
                <a:latin typeface="Tahoma"/>
                <a:cs typeface="Tahoma"/>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5/10/2024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073150" y="2480438"/>
            <a:ext cx="10418973" cy="1243930"/>
          </a:xfrm>
          <a:prstGeom prst="rect">
            <a:avLst/>
          </a:prstGeom>
        </p:spPr>
        <p:txBody>
          <a:bodyPr vert="horz" wrap="square" lIns="0" tIns="215900" rIns="0" bIns="0" rtlCol="0">
            <a:spAutoFit/>
          </a:bodyPr>
          <a:lstStyle/>
          <a:p>
            <a:pPr marL="12700" marR="5080">
              <a:lnSpc>
                <a:spcPts val="8030"/>
              </a:lnSpc>
              <a:spcBef>
                <a:spcPts val="1700"/>
              </a:spcBef>
            </a:pPr>
            <a:r>
              <a:rPr sz="8000" spc="285" dirty="0">
                <a:solidFill>
                  <a:srgbClr val="FFFFFF"/>
                </a:solidFill>
                <a:latin typeface="Cambria"/>
                <a:cs typeface="Cambria"/>
              </a:rPr>
              <a:t> </a:t>
            </a:r>
            <a:r>
              <a:rPr sz="8000" spc="440" dirty="0">
                <a:solidFill>
                  <a:srgbClr val="FFFFFF"/>
                </a:solidFill>
                <a:latin typeface="Cambria"/>
                <a:cs typeface="Cambria"/>
              </a:rPr>
              <a:t>Speed </a:t>
            </a:r>
            <a:r>
              <a:rPr sz="8000" spc="225" dirty="0">
                <a:solidFill>
                  <a:srgbClr val="FFFFFF"/>
                </a:solidFill>
                <a:latin typeface="Cambria"/>
                <a:cs typeface="Cambria"/>
              </a:rPr>
              <a:t>Typing</a:t>
            </a:r>
            <a:r>
              <a:rPr lang="en-IN" sz="8000" spc="225" dirty="0">
                <a:solidFill>
                  <a:srgbClr val="FFFFFF"/>
                </a:solidFill>
                <a:latin typeface="Cambria"/>
                <a:cs typeface="Cambria"/>
              </a:rPr>
              <a:t> Game</a:t>
            </a:r>
            <a:endParaRPr sz="8000" dirty="0">
              <a:latin typeface="Cambria"/>
              <a:cs typeface="Cambria"/>
            </a:endParaRPr>
          </a:p>
        </p:txBody>
      </p:sp>
      <p:pic>
        <p:nvPicPr>
          <p:cNvPr id="5" name="object 5"/>
          <p:cNvPicPr/>
          <p:nvPr/>
        </p:nvPicPr>
        <p:blipFill>
          <a:blip r:embed="rId2" cstate="print"/>
          <a:stretch>
            <a:fillRect/>
          </a:stretch>
        </p:blipFill>
        <p:spPr>
          <a:xfrm>
            <a:off x="11796923" y="3507"/>
            <a:ext cx="6478282" cy="7407414"/>
          </a:xfrm>
          <a:prstGeom prst="rect">
            <a:avLst/>
          </a:prstGeom>
        </p:spPr>
      </p:pic>
      <p:sp>
        <p:nvSpPr>
          <p:cNvPr id="6" name="TextBox 5">
            <a:extLst>
              <a:ext uri="{FF2B5EF4-FFF2-40B4-BE49-F238E27FC236}">
                <a16:creationId xmlns:a16="http://schemas.microsoft.com/office/drawing/2014/main" id="{DB2D829D-8FB7-AFFF-6772-0882695BF89D}"/>
              </a:ext>
            </a:extLst>
          </p:cNvPr>
          <p:cNvSpPr txBox="1"/>
          <p:nvPr/>
        </p:nvSpPr>
        <p:spPr>
          <a:xfrm>
            <a:off x="8312150" y="5607050"/>
            <a:ext cx="5943600" cy="2308324"/>
          </a:xfrm>
          <a:prstGeom prst="rect">
            <a:avLst/>
          </a:prstGeom>
          <a:noFill/>
        </p:spPr>
        <p:txBody>
          <a:bodyPr wrap="square" rtlCol="0">
            <a:spAutoFit/>
          </a:bodyPr>
          <a:lstStyle/>
          <a:p>
            <a:r>
              <a:rPr lang="en-IN" sz="3600" dirty="0">
                <a:solidFill>
                  <a:schemeClr val="bg1"/>
                </a:solidFill>
                <a:latin typeface="Cambria" panose="02040503050406030204" pitchFamily="18" charset="0"/>
                <a:ea typeface="Cambria" panose="02040503050406030204" pitchFamily="18" charset="0"/>
              </a:rPr>
              <a:t>By-</a:t>
            </a:r>
          </a:p>
          <a:p>
            <a:r>
              <a:rPr lang="en-IN" sz="3600" dirty="0">
                <a:solidFill>
                  <a:schemeClr val="bg1"/>
                </a:solidFill>
                <a:latin typeface="Cambria" panose="02040503050406030204" pitchFamily="18" charset="0"/>
                <a:ea typeface="Cambria" panose="02040503050406030204" pitchFamily="18" charset="0"/>
              </a:rPr>
              <a:t>Rishith Singh Rawat 088</a:t>
            </a:r>
          </a:p>
          <a:p>
            <a:r>
              <a:rPr lang="en-IN" sz="3600" dirty="0">
                <a:solidFill>
                  <a:schemeClr val="bg1"/>
                </a:solidFill>
                <a:latin typeface="Cambria" panose="02040503050406030204" pitchFamily="18" charset="0"/>
                <a:ea typeface="Cambria" panose="02040503050406030204" pitchFamily="18" charset="0"/>
              </a:rPr>
              <a:t>Samarth Patel 098</a:t>
            </a:r>
          </a:p>
          <a:p>
            <a:r>
              <a:rPr lang="en-IN" sz="3600" dirty="0">
                <a:solidFill>
                  <a:schemeClr val="bg1"/>
                </a:solidFill>
                <a:latin typeface="Cambria" panose="02040503050406030204" pitchFamily="18" charset="0"/>
                <a:ea typeface="Cambria" panose="02040503050406030204" pitchFamily="18" charset="0"/>
              </a:rPr>
              <a:t>Sameer Khatwani 099</a:t>
            </a:r>
          </a:p>
        </p:txBody>
      </p:sp>
    </p:spTree>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bject 15"/>
          <p:cNvSpPr txBox="1">
            <a:spLocks noGrp="1"/>
          </p:cNvSpPr>
          <p:nvPr>
            <p:ph type="title"/>
          </p:nvPr>
        </p:nvSpPr>
        <p:spPr>
          <a:xfrm>
            <a:off x="6114415" y="3778250"/>
            <a:ext cx="6071870" cy="2014220"/>
          </a:xfrm>
          <a:prstGeom prst="rect">
            <a:avLst/>
          </a:prstGeom>
        </p:spPr>
        <p:txBody>
          <a:bodyPr vert="horz" wrap="square" lIns="0" tIns="12700" rIns="0" bIns="0" rtlCol="0">
            <a:spAutoFit/>
          </a:bodyPr>
          <a:lstStyle/>
          <a:p>
            <a:pPr marL="12700">
              <a:lnSpc>
                <a:spcPct val="100000"/>
              </a:lnSpc>
              <a:spcBef>
                <a:spcPts val="100"/>
              </a:spcBef>
            </a:pPr>
            <a:r>
              <a:rPr sz="13050" spc="405" dirty="0"/>
              <a:t>Thanks!</a:t>
            </a:r>
            <a:endParaRPr sz="13050" dirty="0"/>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50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504" y="0"/>
            <a:ext cx="7620634" cy="5420995"/>
            <a:chOff x="10667504" y="0"/>
            <a:chExt cx="7620634" cy="5420995"/>
          </a:xfrm>
        </p:grpSpPr>
        <p:sp>
          <p:nvSpPr>
            <p:cNvPr id="3" name="object 3"/>
            <p:cNvSpPr/>
            <p:nvPr/>
          </p:nvSpPr>
          <p:spPr>
            <a:xfrm>
              <a:off x="11205248" y="12"/>
              <a:ext cx="7082790" cy="5093970"/>
            </a:xfrm>
            <a:custGeom>
              <a:avLst/>
              <a:gdLst/>
              <a:ahLst/>
              <a:cxnLst/>
              <a:rect l="l" t="t" r="r" b="b"/>
              <a:pathLst>
                <a:path w="7082790" h="5093970">
                  <a:moveTo>
                    <a:pt x="2938869" y="3168294"/>
                  </a:moveTo>
                  <a:lnTo>
                    <a:pt x="1738325" y="1965236"/>
                  </a:lnTo>
                  <a:lnTo>
                    <a:pt x="0" y="3703548"/>
                  </a:lnTo>
                  <a:lnTo>
                    <a:pt x="1200569" y="4906607"/>
                  </a:lnTo>
                  <a:lnTo>
                    <a:pt x="2938869" y="3168294"/>
                  </a:lnTo>
                  <a:close/>
                </a:path>
                <a:path w="7082790" h="5093970">
                  <a:moveTo>
                    <a:pt x="7082701" y="558749"/>
                  </a:moveTo>
                  <a:lnTo>
                    <a:pt x="6523952" y="0"/>
                  </a:lnTo>
                  <a:lnTo>
                    <a:pt x="3813949" y="0"/>
                  </a:lnTo>
                  <a:lnTo>
                    <a:pt x="1944712" y="1869198"/>
                  </a:lnTo>
                  <a:lnTo>
                    <a:pt x="5168989" y="5093411"/>
                  </a:lnTo>
                  <a:lnTo>
                    <a:pt x="7082701" y="3179661"/>
                  </a:lnTo>
                  <a:lnTo>
                    <a:pt x="7082701" y="558749"/>
                  </a:lnTo>
                  <a:close/>
                </a:path>
              </a:pathLst>
            </a:custGeom>
            <a:solidFill>
              <a:srgbClr val="70B1DA"/>
            </a:solidFill>
          </p:spPr>
          <p:txBody>
            <a:bodyPr wrap="square" lIns="0" tIns="0" rIns="0" bIns="0" rtlCol="0"/>
            <a:lstStyle/>
            <a:p>
              <a:endParaRPr/>
            </a:p>
          </p:txBody>
        </p:sp>
        <p:sp>
          <p:nvSpPr>
            <p:cNvPr id="4" name="object 4"/>
            <p:cNvSpPr/>
            <p:nvPr/>
          </p:nvSpPr>
          <p:spPr>
            <a:xfrm>
              <a:off x="10667504" y="1429994"/>
              <a:ext cx="2371090" cy="2371725"/>
            </a:xfrm>
            <a:custGeom>
              <a:avLst/>
              <a:gdLst/>
              <a:ahLst/>
              <a:cxnLst/>
              <a:rect l="l" t="t" r="r" b="b"/>
              <a:pathLst>
                <a:path w="2371090" h="2371725">
                  <a:moveTo>
                    <a:pt x="1738312" y="0"/>
                  </a:moveTo>
                  <a:lnTo>
                    <a:pt x="0" y="1738312"/>
                  </a:lnTo>
                  <a:lnTo>
                    <a:pt x="632790" y="2371115"/>
                  </a:lnTo>
                  <a:lnTo>
                    <a:pt x="2371077" y="630301"/>
                  </a:lnTo>
                  <a:lnTo>
                    <a:pt x="1738312" y="0"/>
                  </a:lnTo>
                  <a:close/>
                </a:path>
              </a:pathLst>
            </a:custGeom>
            <a:solidFill>
              <a:srgbClr val="484C68"/>
            </a:solidFill>
          </p:spPr>
          <p:txBody>
            <a:bodyPr wrap="square" lIns="0" tIns="0" rIns="0" bIns="0" rtlCol="0"/>
            <a:lstStyle/>
            <a:p>
              <a:endParaRPr/>
            </a:p>
          </p:txBody>
        </p:sp>
        <p:sp>
          <p:nvSpPr>
            <p:cNvPr id="5" name="object 5"/>
            <p:cNvSpPr/>
            <p:nvPr/>
          </p:nvSpPr>
          <p:spPr>
            <a:xfrm>
              <a:off x="16535019" y="3474669"/>
              <a:ext cx="1753235" cy="1946275"/>
            </a:xfrm>
            <a:custGeom>
              <a:avLst/>
              <a:gdLst/>
              <a:ahLst/>
              <a:cxnLst/>
              <a:rect l="l" t="t" r="r" b="b"/>
              <a:pathLst>
                <a:path w="1753234" h="1946275">
                  <a:moveTo>
                    <a:pt x="1752992" y="0"/>
                  </a:moveTo>
                  <a:lnTo>
                    <a:pt x="0" y="1751456"/>
                  </a:lnTo>
                  <a:lnTo>
                    <a:pt x="194691" y="1946186"/>
                  </a:lnTo>
                  <a:lnTo>
                    <a:pt x="1752992" y="386511"/>
                  </a:lnTo>
                  <a:lnTo>
                    <a:pt x="1752992" y="0"/>
                  </a:lnTo>
                  <a:close/>
                </a:path>
              </a:pathLst>
            </a:custGeom>
            <a:solidFill>
              <a:srgbClr val="70B1DA"/>
            </a:solidFill>
          </p:spPr>
          <p:txBody>
            <a:bodyPr wrap="square" lIns="0" tIns="0" rIns="0" bIns="0" rtlCol="0"/>
            <a:lstStyle/>
            <a:p>
              <a:endParaRPr/>
            </a:p>
          </p:txBody>
        </p:sp>
      </p:grpSp>
      <p:grpSp>
        <p:nvGrpSpPr>
          <p:cNvPr id="6" name="object 6"/>
          <p:cNvGrpSpPr/>
          <p:nvPr/>
        </p:nvGrpSpPr>
        <p:grpSpPr>
          <a:xfrm>
            <a:off x="0" y="4062768"/>
            <a:ext cx="4617085" cy="6224613"/>
            <a:chOff x="0" y="4062768"/>
            <a:chExt cx="4617085" cy="6224613"/>
          </a:xfrm>
        </p:grpSpPr>
        <p:sp>
          <p:nvSpPr>
            <p:cNvPr id="7" name="object 7"/>
            <p:cNvSpPr/>
            <p:nvPr/>
          </p:nvSpPr>
          <p:spPr>
            <a:xfrm>
              <a:off x="0" y="6801866"/>
              <a:ext cx="4617085" cy="3485515"/>
            </a:xfrm>
            <a:custGeom>
              <a:avLst/>
              <a:gdLst/>
              <a:ahLst/>
              <a:cxnLst/>
              <a:rect l="l" t="t" r="r" b="b"/>
              <a:pathLst>
                <a:path w="4617085" h="3485515">
                  <a:moveTo>
                    <a:pt x="1392351" y="0"/>
                  </a:moveTo>
                  <a:lnTo>
                    <a:pt x="0" y="1391813"/>
                  </a:lnTo>
                  <a:lnTo>
                    <a:pt x="0" y="3485132"/>
                  </a:lnTo>
                  <a:lnTo>
                    <a:pt x="4354500" y="3485132"/>
                  </a:lnTo>
                  <a:lnTo>
                    <a:pt x="4616551" y="3222979"/>
                  </a:lnTo>
                  <a:lnTo>
                    <a:pt x="1392351" y="0"/>
                  </a:lnTo>
                  <a:close/>
                </a:path>
              </a:pathLst>
            </a:custGeom>
            <a:solidFill>
              <a:srgbClr val="484C68"/>
            </a:solidFill>
          </p:spPr>
          <p:txBody>
            <a:bodyPr wrap="square" lIns="0" tIns="0" rIns="0" bIns="0" rtlCol="0"/>
            <a:lstStyle/>
            <a:p>
              <a:endParaRPr/>
            </a:p>
          </p:txBody>
        </p:sp>
        <p:sp>
          <p:nvSpPr>
            <p:cNvPr id="8" name="object 8"/>
            <p:cNvSpPr/>
            <p:nvPr/>
          </p:nvSpPr>
          <p:spPr>
            <a:xfrm>
              <a:off x="0" y="4062768"/>
              <a:ext cx="1925955" cy="3851910"/>
            </a:xfrm>
            <a:custGeom>
              <a:avLst/>
              <a:gdLst/>
              <a:ahLst/>
              <a:cxnLst/>
              <a:rect l="l" t="t" r="r" b="b"/>
              <a:pathLst>
                <a:path w="1925955" h="3851909">
                  <a:moveTo>
                    <a:pt x="0" y="0"/>
                  </a:moveTo>
                  <a:lnTo>
                    <a:pt x="0" y="3851856"/>
                  </a:lnTo>
                  <a:lnTo>
                    <a:pt x="1925929" y="1925929"/>
                  </a:lnTo>
                  <a:lnTo>
                    <a:pt x="0" y="0"/>
                  </a:lnTo>
                  <a:close/>
                </a:path>
              </a:pathLst>
            </a:custGeom>
            <a:solidFill>
              <a:srgbClr val="70B1DA"/>
            </a:solidFill>
          </p:spPr>
          <p:txBody>
            <a:bodyPr wrap="square" lIns="0" tIns="0" rIns="0" bIns="0" rtlCol="0"/>
            <a:lstStyle/>
            <a:p>
              <a:endParaRPr/>
            </a:p>
          </p:txBody>
        </p:sp>
      </p:grpSp>
      <p:sp>
        <p:nvSpPr>
          <p:cNvPr id="10" name="object 10"/>
          <p:cNvSpPr txBox="1">
            <a:spLocks noGrp="1"/>
          </p:cNvSpPr>
          <p:nvPr>
            <p:ph type="title"/>
          </p:nvPr>
        </p:nvSpPr>
        <p:spPr>
          <a:xfrm>
            <a:off x="768350" y="1375151"/>
            <a:ext cx="5111115" cy="1054100"/>
          </a:xfrm>
          <a:prstGeom prst="rect">
            <a:avLst/>
          </a:prstGeom>
        </p:spPr>
        <p:txBody>
          <a:bodyPr vert="horz" wrap="square" lIns="0" tIns="12700" rIns="0" bIns="0" rtlCol="0">
            <a:spAutoFit/>
          </a:bodyPr>
          <a:lstStyle/>
          <a:p>
            <a:pPr marL="12700">
              <a:lnSpc>
                <a:spcPct val="100000"/>
              </a:lnSpc>
              <a:spcBef>
                <a:spcPts val="100"/>
              </a:spcBef>
            </a:pPr>
            <a:r>
              <a:rPr sz="6750" spc="285" dirty="0"/>
              <a:t>Introduction</a:t>
            </a:r>
            <a:endParaRPr sz="6750" dirty="0"/>
          </a:p>
        </p:txBody>
      </p:sp>
      <p:sp>
        <p:nvSpPr>
          <p:cNvPr id="13" name="object 13"/>
          <p:cNvSpPr/>
          <p:nvPr/>
        </p:nvSpPr>
        <p:spPr>
          <a:xfrm>
            <a:off x="768350" y="2446187"/>
            <a:ext cx="4048125" cy="95250"/>
          </a:xfrm>
          <a:custGeom>
            <a:avLst/>
            <a:gdLst/>
            <a:ahLst/>
            <a:cxnLst/>
            <a:rect l="l" t="t" r="r" b="b"/>
            <a:pathLst>
              <a:path w="4048125" h="95250">
                <a:moveTo>
                  <a:pt x="4048125" y="0"/>
                </a:moveTo>
                <a:lnTo>
                  <a:pt x="0" y="0"/>
                </a:lnTo>
                <a:lnTo>
                  <a:pt x="0" y="95250"/>
                </a:lnTo>
                <a:lnTo>
                  <a:pt x="4048125" y="95250"/>
                </a:lnTo>
                <a:lnTo>
                  <a:pt x="4048125" y="0"/>
                </a:lnTo>
                <a:close/>
              </a:path>
            </a:pathLst>
          </a:custGeom>
          <a:solidFill>
            <a:srgbClr val="70B1DA"/>
          </a:solidFill>
        </p:spPr>
        <p:txBody>
          <a:bodyPr wrap="square" lIns="0" tIns="0" rIns="0" bIns="0" rtlCol="0"/>
          <a:lstStyle/>
          <a:p>
            <a:endParaRPr/>
          </a:p>
        </p:txBody>
      </p:sp>
      <p:pic>
        <p:nvPicPr>
          <p:cNvPr id="14" name="object 14"/>
          <p:cNvPicPr/>
          <p:nvPr/>
        </p:nvPicPr>
        <p:blipFill>
          <a:blip r:embed="rId2" cstate="print"/>
          <a:stretch>
            <a:fillRect/>
          </a:stretch>
        </p:blipFill>
        <p:spPr>
          <a:xfrm>
            <a:off x="11092751" y="3321647"/>
            <a:ext cx="6372161" cy="6372132"/>
          </a:xfrm>
          <a:prstGeom prst="rect">
            <a:avLst/>
          </a:prstGeom>
        </p:spPr>
      </p:pic>
      <p:sp>
        <p:nvSpPr>
          <p:cNvPr id="15" name="TextBox 14">
            <a:extLst>
              <a:ext uri="{FF2B5EF4-FFF2-40B4-BE49-F238E27FC236}">
                <a16:creationId xmlns:a16="http://schemas.microsoft.com/office/drawing/2014/main" id="{FD06CBA2-54C3-67F2-E38B-64D3F11C4F36}"/>
              </a:ext>
            </a:extLst>
          </p:cNvPr>
          <p:cNvSpPr txBox="1"/>
          <p:nvPr/>
        </p:nvSpPr>
        <p:spPr>
          <a:xfrm>
            <a:off x="1863249" y="3666174"/>
            <a:ext cx="9449398" cy="3847207"/>
          </a:xfrm>
          <a:prstGeom prst="rect">
            <a:avLst/>
          </a:prstGeom>
          <a:noFill/>
        </p:spPr>
        <p:txBody>
          <a:bodyPr wrap="square" rtlCol="0">
            <a:spAutoFit/>
          </a:bodyPr>
          <a:lstStyle/>
          <a:p>
            <a:pPr algn="just"/>
            <a:r>
              <a:rPr lang="en-IN" sz="360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The speed typing game in Java is a game as well as a mock test for programmers and gamers alike to practice their typing skills to avoid typos and or small errors that could affect the code or gameplay of computer users</a:t>
            </a:r>
          </a:p>
          <a:p>
            <a:endParaRPr lang="en-IN" sz="2800" dirty="0">
              <a:latin typeface="Cambria" panose="02040503050406030204" pitchFamily="18" charset="0"/>
              <a:ea typeface="Cambria" panose="02040503050406030204" pitchFamily="18" charset="0"/>
            </a:endParaRPr>
          </a:p>
        </p:txBody>
      </p:sp>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2566035" cy="2669540"/>
          </a:xfrm>
          <a:custGeom>
            <a:avLst/>
            <a:gdLst/>
            <a:ahLst/>
            <a:cxnLst/>
            <a:rect l="l" t="t" r="r" b="b"/>
            <a:pathLst>
              <a:path w="2566035" h="2669540">
                <a:moveTo>
                  <a:pt x="1634963" y="0"/>
                </a:moveTo>
                <a:lnTo>
                  <a:pt x="19854" y="0"/>
                </a:lnTo>
                <a:lnTo>
                  <a:pt x="0" y="19854"/>
                </a:lnTo>
                <a:lnTo>
                  <a:pt x="0" y="1841659"/>
                </a:lnTo>
                <a:lnTo>
                  <a:pt x="827410" y="2669069"/>
                </a:lnTo>
                <a:lnTo>
                  <a:pt x="2565717" y="930756"/>
                </a:lnTo>
                <a:lnTo>
                  <a:pt x="1634963" y="0"/>
                </a:lnTo>
                <a:close/>
              </a:path>
            </a:pathLst>
          </a:custGeom>
          <a:solidFill>
            <a:srgbClr val="484C68"/>
          </a:solidFill>
        </p:spPr>
        <p:txBody>
          <a:bodyPr wrap="square" lIns="0" tIns="0" rIns="0" bIns="0" rtlCol="0"/>
          <a:lstStyle/>
          <a:p>
            <a:endParaRPr/>
          </a:p>
        </p:txBody>
      </p:sp>
      <p:grpSp>
        <p:nvGrpSpPr>
          <p:cNvPr id="3" name="object 3"/>
          <p:cNvGrpSpPr/>
          <p:nvPr/>
        </p:nvGrpSpPr>
        <p:grpSpPr>
          <a:xfrm>
            <a:off x="0" y="0"/>
            <a:ext cx="7548245" cy="10287000"/>
            <a:chOff x="0" y="0"/>
            <a:chExt cx="7548245" cy="10287000"/>
          </a:xfrm>
        </p:grpSpPr>
        <p:sp>
          <p:nvSpPr>
            <p:cNvPr id="4" name="object 4"/>
            <p:cNvSpPr/>
            <p:nvPr/>
          </p:nvSpPr>
          <p:spPr>
            <a:xfrm>
              <a:off x="989096" y="6364935"/>
              <a:ext cx="6448425" cy="3922395"/>
            </a:xfrm>
            <a:custGeom>
              <a:avLst/>
              <a:gdLst/>
              <a:ahLst/>
              <a:cxnLst/>
              <a:rect l="l" t="t" r="r" b="b"/>
              <a:pathLst>
                <a:path w="6448425" h="3922395">
                  <a:moveTo>
                    <a:pt x="3225462" y="0"/>
                  </a:moveTo>
                  <a:lnTo>
                    <a:pt x="0" y="3224212"/>
                  </a:lnTo>
                  <a:lnTo>
                    <a:pt x="698120" y="3922062"/>
                  </a:lnTo>
                  <a:lnTo>
                    <a:pt x="5750849" y="3922062"/>
                  </a:lnTo>
                  <a:lnTo>
                    <a:pt x="6448424" y="3224206"/>
                  </a:lnTo>
                  <a:lnTo>
                    <a:pt x="3225462" y="0"/>
                  </a:lnTo>
                  <a:close/>
                </a:path>
              </a:pathLst>
            </a:custGeom>
            <a:solidFill>
              <a:srgbClr val="484C68"/>
            </a:solidFill>
          </p:spPr>
          <p:txBody>
            <a:bodyPr wrap="square" lIns="0" tIns="0" rIns="0" bIns="0" rtlCol="0"/>
            <a:lstStyle/>
            <a:p>
              <a:endParaRPr/>
            </a:p>
          </p:txBody>
        </p:sp>
        <p:sp>
          <p:nvSpPr>
            <p:cNvPr id="5" name="object 5"/>
            <p:cNvSpPr/>
            <p:nvPr/>
          </p:nvSpPr>
          <p:spPr>
            <a:xfrm>
              <a:off x="0" y="2994931"/>
              <a:ext cx="4050029" cy="6448425"/>
            </a:xfrm>
            <a:custGeom>
              <a:avLst/>
              <a:gdLst/>
              <a:ahLst/>
              <a:cxnLst/>
              <a:rect l="l" t="t" r="r" b="b"/>
              <a:pathLst>
                <a:path w="4050029" h="6448425">
                  <a:moveTo>
                    <a:pt x="825813" y="0"/>
                  </a:moveTo>
                  <a:lnTo>
                    <a:pt x="0" y="826135"/>
                  </a:lnTo>
                  <a:lnTo>
                    <a:pt x="0" y="5622928"/>
                  </a:lnTo>
                  <a:lnTo>
                    <a:pt x="825817" y="6448424"/>
                  </a:lnTo>
                  <a:lnTo>
                    <a:pt x="4050029" y="3225465"/>
                  </a:lnTo>
                  <a:lnTo>
                    <a:pt x="825813" y="0"/>
                  </a:lnTo>
                  <a:close/>
                </a:path>
              </a:pathLst>
            </a:custGeom>
            <a:solidFill>
              <a:srgbClr val="70B1DA"/>
            </a:solidFill>
          </p:spPr>
          <p:txBody>
            <a:bodyPr wrap="square" lIns="0" tIns="0" rIns="0" bIns="0" rtlCol="0"/>
            <a:lstStyle/>
            <a:p>
              <a:endParaRPr/>
            </a:p>
          </p:txBody>
        </p:sp>
        <p:pic>
          <p:nvPicPr>
            <p:cNvPr id="6" name="object 6"/>
            <p:cNvPicPr/>
            <p:nvPr/>
          </p:nvPicPr>
          <p:blipFill>
            <a:blip r:embed="rId2" cstate="print"/>
            <a:stretch>
              <a:fillRect/>
            </a:stretch>
          </p:blipFill>
          <p:spPr>
            <a:xfrm>
              <a:off x="1175796" y="0"/>
              <a:ext cx="6372131" cy="6049467"/>
            </a:xfrm>
            <a:prstGeom prst="rect">
              <a:avLst/>
            </a:prstGeom>
          </p:spPr>
        </p:pic>
      </p:grpSp>
      <p:sp>
        <p:nvSpPr>
          <p:cNvPr id="7" name="object 7"/>
          <p:cNvSpPr txBox="1">
            <a:spLocks noGrp="1"/>
          </p:cNvSpPr>
          <p:nvPr>
            <p:ph type="title"/>
          </p:nvPr>
        </p:nvSpPr>
        <p:spPr>
          <a:xfrm>
            <a:off x="7860163" y="1084457"/>
            <a:ext cx="6939280" cy="1054100"/>
          </a:xfrm>
          <a:prstGeom prst="rect">
            <a:avLst/>
          </a:prstGeom>
        </p:spPr>
        <p:txBody>
          <a:bodyPr vert="horz" wrap="square" lIns="0" tIns="12700" rIns="0" bIns="0" rtlCol="0">
            <a:spAutoFit/>
          </a:bodyPr>
          <a:lstStyle/>
          <a:p>
            <a:pPr marL="12700">
              <a:lnSpc>
                <a:spcPct val="100000"/>
              </a:lnSpc>
              <a:spcBef>
                <a:spcPts val="100"/>
              </a:spcBef>
            </a:pPr>
            <a:r>
              <a:rPr lang="en-IN" sz="6750" spc="215" dirty="0"/>
              <a:t>Motivation</a:t>
            </a:r>
            <a:endParaRPr sz="6750" dirty="0"/>
          </a:p>
        </p:txBody>
      </p:sp>
      <p:sp>
        <p:nvSpPr>
          <p:cNvPr id="10" name="object 10"/>
          <p:cNvSpPr/>
          <p:nvPr/>
        </p:nvSpPr>
        <p:spPr>
          <a:xfrm>
            <a:off x="7931150" y="2090932"/>
            <a:ext cx="3571875" cy="95250"/>
          </a:xfrm>
          <a:custGeom>
            <a:avLst/>
            <a:gdLst/>
            <a:ahLst/>
            <a:cxnLst/>
            <a:rect l="l" t="t" r="r" b="b"/>
            <a:pathLst>
              <a:path w="3571875" h="95250">
                <a:moveTo>
                  <a:pt x="3571875" y="0"/>
                </a:moveTo>
                <a:lnTo>
                  <a:pt x="0" y="0"/>
                </a:lnTo>
                <a:lnTo>
                  <a:pt x="0" y="95250"/>
                </a:lnTo>
                <a:lnTo>
                  <a:pt x="3571875" y="95250"/>
                </a:lnTo>
                <a:lnTo>
                  <a:pt x="3571875" y="0"/>
                </a:lnTo>
                <a:close/>
              </a:path>
            </a:pathLst>
          </a:custGeom>
          <a:solidFill>
            <a:srgbClr val="70B1DA"/>
          </a:solidFill>
        </p:spPr>
        <p:txBody>
          <a:bodyPr wrap="square" lIns="0" tIns="0" rIns="0" bIns="0" rtlCol="0"/>
          <a:lstStyle/>
          <a:p>
            <a:endParaRPr/>
          </a:p>
        </p:txBody>
      </p:sp>
      <p:sp>
        <p:nvSpPr>
          <p:cNvPr id="11" name="TextBox 10">
            <a:extLst>
              <a:ext uri="{FF2B5EF4-FFF2-40B4-BE49-F238E27FC236}">
                <a16:creationId xmlns:a16="http://schemas.microsoft.com/office/drawing/2014/main" id="{DAAE9E7E-3720-A6B2-2654-83F965614018}"/>
              </a:ext>
            </a:extLst>
          </p:cNvPr>
          <p:cNvSpPr txBox="1"/>
          <p:nvPr/>
        </p:nvSpPr>
        <p:spPr>
          <a:xfrm>
            <a:off x="7854950" y="2669540"/>
            <a:ext cx="9906000" cy="6186309"/>
          </a:xfrm>
          <a:prstGeom prst="rect">
            <a:avLst/>
          </a:prstGeom>
          <a:noFill/>
        </p:spPr>
        <p:txBody>
          <a:bodyPr wrap="square" rtlCol="0">
            <a:spAutoFit/>
          </a:bodyPr>
          <a:lstStyle/>
          <a:p>
            <a:pPr algn="just"/>
            <a:r>
              <a:rPr lang="en-US" sz="360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In a bustling world where time is often our most precious commodity, mastering the art of typing swiftly is like wielding a superpower.</a:t>
            </a:r>
          </a:p>
          <a:p>
            <a:pPr algn="just"/>
            <a:r>
              <a:rPr lang="en-US" sz="360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The motivation behind engaging in speed typing tests lies in the pursuit of refining one's proficiency in information processing and communication. Through disciplined practice and the meticulous honing of motor skills, individuals endeavor to enhance their typing speed, thereby streamlining workflow processes and bolstering overall productivity</a:t>
            </a:r>
            <a:endParaRPr lang="en-IN" sz="3600" dirty="0">
              <a:latin typeface="Cambria" panose="02040503050406030204" pitchFamily="18" charset="0"/>
              <a:ea typeface="Cambria" panose="02040503050406030204" pitchFamily="18" charset="0"/>
            </a:endParaRPr>
          </a:p>
        </p:txBody>
      </p:sp>
    </p:spTree>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3" y="0"/>
            <a:ext cx="5647690" cy="5734685"/>
            <a:chOff x="12640783" y="0"/>
            <a:chExt cx="5647690" cy="5734685"/>
          </a:xfrm>
        </p:grpSpPr>
        <p:sp>
          <p:nvSpPr>
            <p:cNvPr id="3" name="object 3"/>
            <p:cNvSpPr/>
            <p:nvPr/>
          </p:nvSpPr>
          <p:spPr>
            <a:xfrm>
              <a:off x="16373094" y="2795257"/>
              <a:ext cx="1915160" cy="2939415"/>
            </a:xfrm>
            <a:custGeom>
              <a:avLst/>
              <a:gdLst/>
              <a:ahLst/>
              <a:cxnLst/>
              <a:rect l="l" t="t" r="r" b="b"/>
              <a:pathLst>
                <a:path w="1915159" h="2939415">
                  <a:moveTo>
                    <a:pt x="1739646" y="0"/>
                  </a:moveTo>
                  <a:lnTo>
                    <a:pt x="0" y="1738312"/>
                  </a:lnTo>
                  <a:lnTo>
                    <a:pt x="1201420" y="2938868"/>
                  </a:lnTo>
                  <a:lnTo>
                    <a:pt x="1914942" y="2225893"/>
                  </a:lnTo>
                  <a:lnTo>
                    <a:pt x="1914942" y="175170"/>
                  </a:lnTo>
                  <a:lnTo>
                    <a:pt x="1739646" y="0"/>
                  </a:lnTo>
                  <a:close/>
                </a:path>
              </a:pathLst>
            </a:custGeom>
            <a:solidFill>
              <a:srgbClr val="484C68"/>
            </a:solidFill>
          </p:spPr>
          <p:txBody>
            <a:bodyPr wrap="square" lIns="0" tIns="0" rIns="0" bIns="0" rtlCol="0"/>
            <a:lstStyle/>
            <a:p>
              <a:endParaRPr/>
            </a:p>
          </p:txBody>
        </p:sp>
        <p:sp>
          <p:nvSpPr>
            <p:cNvPr id="4" name="object 4"/>
            <p:cNvSpPr/>
            <p:nvPr/>
          </p:nvSpPr>
          <p:spPr>
            <a:xfrm>
              <a:off x="12640780" y="12"/>
              <a:ext cx="5647690" cy="4629150"/>
            </a:xfrm>
            <a:custGeom>
              <a:avLst/>
              <a:gdLst/>
              <a:ahLst/>
              <a:cxnLst/>
              <a:rect l="l" t="t" r="r" b="b"/>
              <a:pathLst>
                <a:path w="5647690" h="4629150">
                  <a:moveTo>
                    <a:pt x="5567083" y="2890278"/>
                  </a:moveTo>
                  <a:lnTo>
                    <a:pt x="4936274" y="2257488"/>
                  </a:lnTo>
                  <a:lnTo>
                    <a:pt x="3196755" y="3995801"/>
                  </a:lnTo>
                  <a:lnTo>
                    <a:pt x="3827437" y="4628591"/>
                  </a:lnTo>
                  <a:lnTo>
                    <a:pt x="5567083" y="2890278"/>
                  </a:lnTo>
                  <a:close/>
                </a:path>
                <a:path w="5647690" h="4629150">
                  <a:moveTo>
                    <a:pt x="5647207" y="0"/>
                  </a:moveTo>
                  <a:lnTo>
                    <a:pt x="0" y="0"/>
                  </a:lnTo>
                  <a:lnTo>
                    <a:pt x="3075978" y="3075914"/>
                  </a:lnTo>
                  <a:lnTo>
                    <a:pt x="5647207" y="504634"/>
                  </a:lnTo>
                  <a:lnTo>
                    <a:pt x="5647207" y="0"/>
                  </a:lnTo>
                  <a:close/>
                </a:path>
              </a:pathLst>
            </a:custGeom>
            <a:solidFill>
              <a:srgbClr val="70B1DA"/>
            </a:solidFill>
          </p:spPr>
          <p:txBody>
            <a:bodyPr wrap="square" lIns="0" tIns="0" rIns="0" bIns="0" rtlCol="0"/>
            <a:lstStyle/>
            <a:p>
              <a:endParaRPr/>
            </a:p>
          </p:txBody>
        </p:sp>
      </p:grpSp>
      <p:sp>
        <p:nvSpPr>
          <p:cNvPr id="5" name="object 5"/>
          <p:cNvSpPr/>
          <p:nvPr/>
        </p:nvSpPr>
        <p:spPr>
          <a:xfrm>
            <a:off x="15062454" y="6675004"/>
            <a:ext cx="3225800" cy="3612515"/>
          </a:xfrm>
          <a:custGeom>
            <a:avLst/>
            <a:gdLst/>
            <a:ahLst/>
            <a:cxnLst/>
            <a:rect l="l" t="t" r="r" b="b"/>
            <a:pathLst>
              <a:path w="3225800" h="3612515">
                <a:moveTo>
                  <a:pt x="3224287" y="0"/>
                </a:moveTo>
                <a:lnTo>
                  <a:pt x="0" y="3225457"/>
                </a:lnTo>
                <a:lnTo>
                  <a:pt x="386694" y="3611994"/>
                </a:lnTo>
                <a:lnTo>
                  <a:pt x="3225506" y="3611994"/>
                </a:lnTo>
                <a:lnTo>
                  <a:pt x="3225506" y="1219"/>
                </a:lnTo>
                <a:lnTo>
                  <a:pt x="3224287" y="0"/>
                </a:lnTo>
                <a:close/>
              </a:path>
            </a:pathLst>
          </a:custGeom>
          <a:solidFill>
            <a:srgbClr val="70B1DA"/>
          </a:solidFill>
        </p:spPr>
        <p:txBody>
          <a:bodyPr wrap="square" lIns="0" tIns="0" rIns="0" bIns="0" rtlCol="0"/>
          <a:lstStyle/>
          <a:p>
            <a:endParaRPr/>
          </a:p>
        </p:txBody>
      </p:sp>
      <p:sp>
        <p:nvSpPr>
          <p:cNvPr id="9" name="object 9"/>
          <p:cNvSpPr txBox="1">
            <a:spLocks noGrp="1"/>
          </p:cNvSpPr>
          <p:nvPr>
            <p:ph type="title"/>
          </p:nvPr>
        </p:nvSpPr>
        <p:spPr>
          <a:xfrm>
            <a:off x="3889621" y="995388"/>
            <a:ext cx="6473190" cy="1628651"/>
          </a:xfrm>
          <a:prstGeom prst="rect">
            <a:avLst/>
          </a:prstGeom>
        </p:spPr>
        <p:txBody>
          <a:bodyPr vert="horz" wrap="square" lIns="0" tIns="12700" rIns="0" bIns="0" rtlCol="0">
            <a:spAutoFit/>
          </a:bodyPr>
          <a:lstStyle/>
          <a:p>
            <a:pPr marL="12700">
              <a:lnSpc>
                <a:spcPct val="100000"/>
              </a:lnSpc>
              <a:spcBef>
                <a:spcPts val="100"/>
              </a:spcBef>
            </a:pPr>
            <a:r>
              <a:rPr lang="en-IN" sz="5250" dirty="0"/>
              <a:t>Class Diagram</a:t>
            </a:r>
            <a:br>
              <a:rPr lang="en-IN" sz="5250" dirty="0"/>
            </a:br>
            <a:endParaRPr sz="5250" dirty="0"/>
          </a:p>
        </p:txBody>
      </p:sp>
      <p:sp>
        <p:nvSpPr>
          <p:cNvPr id="12" name="object 12"/>
          <p:cNvSpPr/>
          <p:nvPr/>
        </p:nvSpPr>
        <p:spPr>
          <a:xfrm>
            <a:off x="3922129" y="1827030"/>
            <a:ext cx="4048125" cy="95250"/>
          </a:xfrm>
          <a:custGeom>
            <a:avLst/>
            <a:gdLst/>
            <a:ahLst/>
            <a:cxnLst/>
            <a:rect l="l" t="t" r="r" b="b"/>
            <a:pathLst>
              <a:path w="4048125" h="95250">
                <a:moveTo>
                  <a:pt x="4048125" y="0"/>
                </a:moveTo>
                <a:lnTo>
                  <a:pt x="0" y="0"/>
                </a:lnTo>
                <a:lnTo>
                  <a:pt x="0" y="95250"/>
                </a:lnTo>
                <a:lnTo>
                  <a:pt x="4048125" y="95250"/>
                </a:lnTo>
                <a:lnTo>
                  <a:pt x="4048125" y="0"/>
                </a:lnTo>
                <a:close/>
              </a:path>
            </a:pathLst>
          </a:custGeom>
          <a:solidFill>
            <a:srgbClr val="70B1DA"/>
          </a:solidFill>
        </p:spPr>
        <p:txBody>
          <a:bodyPr wrap="square" lIns="0" tIns="0" rIns="0" bIns="0" rtlCol="0"/>
          <a:lstStyle/>
          <a:p>
            <a:endParaRPr/>
          </a:p>
        </p:txBody>
      </p:sp>
      <p:grpSp>
        <p:nvGrpSpPr>
          <p:cNvPr id="13" name="object 13"/>
          <p:cNvGrpSpPr/>
          <p:nvPr/>
        </p:nvGrpSpPr>
        <p:grpSpPr>
          <a:xfrm>
            <a:off x="0" y="686051"/>
            <a:ext cx="3863975" cy="9601200"/>
            <a:chOff x="0" y="686051"/>
            <a:chExt cx="3863975" cy="9601200"/>
          </a:xfrm>
        </p:grpSpPr>
        <p:sp>
          <p:nvSpPr>
            <p:cNvPr id="14" name="object 14"/>
            <p:cNvSpPr/>
            <p:nvPr/>
          </p:nvSpPr>
          <p:spPr>
            <a:xfrm>
              <a:off x="0" y="686051"/>
              <a:ext cx="2930525" cy="5860415"/>
            </a:xfrm>
            <a:custGeom>
              <a:avLst/>
              <a:gdLst/>
              <a:ahLst/>
              <a:cxnLst/>
              <a:rect l="l" t="t" r="r" b="b"/>
              <a:pathLst>
                <a:path w="2930525" h="5860415">
                  <a:moveTo>
                    <a:pt x="0" y="0"/>
                  </a:moveTo>
                  <a:lnTo>
                    <a:pt x="0" y="5860295"/>
                  </a:lnTo>
                  <a:lnTo>
                    <a:pt x="2930143" y="2929016"/>
                  </a:lnTo>
                  <a:lnTo>
                    <a:pt x="0" y="0"/>
                  </a:lnTo>
                  <a:close/>
                </a:path>
              </a:pathLst>
            </a:custGeom>
            <a:solidFill>
              <a:srgbClr val="484C68"/>
            </a:solidFill>
          </p:spPr>
          <p:txBody>
            <a:bodyPr wrap="square" lIns="0" tIns="0" rIns="0" bIns="0" rtlCol="0"/>
            <a:lstStyle/>
            <a:p>
              <a:endParaRPr/>
            </a:p>
          </p:txBody>
        </p:sp>
        <p:sp>
          <p:nvSpPr>
            <p:cNvPr id="15" name="object 15"/>
            <p:cNvSpPr/>
            <p:nvPr/>
          </p:nvSpPr>
          <p:spPr>
            <a:xfrm>
              <a:off x="0" y="6216954"/>
              <a:ext cx="3863975" cy="4070350"/>
            </a:xfrm>
            <a:custGeom>
              <a:avLst/>
              <a:gdLst/>
              <a:ahLst/>
              <a:cxnLst/>
              <a:rect l="l" t="t" r="r" b="b"/>
              <a:pathLst>
                <a:path w="3863975" h="4070350">
                  <a:moveTo>
                    <a:pt x="639648" y="0"/>
                  </a:moveTo>
                  <a:lnTo>
                    <a:pt x="0" y="639648"/>
                  </a:lnTo>
                  <a:lnTo>
                    <a:pt x="0" y="4070043"/>
                  </a:lnTo>
                  <a:lnTo>
                    <a:pt x="3018031" y="4070043"/>
                  </a:lnTo>
                  <a:lnTo>
                    <a:pt x="3863860" y="3224213"/>
                  </a:lnTo>
                  <a:lnTo>
                    <a:pt x="639648" y="0"/>
                  </a:lnTo>
                  <a:close/>
                </a:path>
              </a:pathLst>
            </a:custGeom>
            <a:solidFill>
              <a:srgbClr val="70B1DA"/>
            </a:solidFill>
          </p:spPr>
          <p:txBody>
            <a:bodyPr wrap="square" lIns="0" tIns="0" rIns="0" bIns="0" rtlCol="0"/>
            <a:lstStyle/>
            <a:p>
              <a:endParaRPr/>
            </a:p>
          </p:txBody>
        </p:sp>
      </p:grpSp>
      <p:pic>
        <p:nvPicPr>
          <p:cNvPr id="16" name="Picture 15">
            <a:extLst>
              <a:ext uri="{FF2B5EF4-FFF2-40B4-BE49-F238E27FC236}">
                <a16:creationId xmlns:a16="http://schemas.microsoft.com/office/drawing/2014/main" id="{1D348EFC-285C-F894-8B2C-763A107B87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0350" y="2519776"/>
            <a:ext cx="7010400" cy="7174249"/>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50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289186" y="0"/>
            <a:ext cx="3388360" cy="1694180"/>
          </a:xfrm>
          <a:custGeom>
            <a:avLst/>
            <a:gdLst/>
            <a:ahLst/>
            <a:cxnLst/>
            <a:rect l="l" t="t" r="r" b="b"/>
            <a:pathLst>
              <a:path w="3388359" h="1694180">
                <a:moveTo>
                  <a:pt x="3388256" y="0"/>
                </a:moveTo>
                <a:lnTo>
                  <a:pt x="0" y="0"/>
                </a:lnTo>
                <a:lnTo>
                  <a:pt x="1694128" y="1694128"/>
                </a:lnTo>
                <a:lnTo>
                  <a:pt x="3388256" y="0"/>
                </a:lnTo>
                <a:close/>
              </a:path>
            </a:pathLst>
          </a:custGeom>
          <a:solidFill>
            <a:srgbClr val="70B1DA"/>
          </a:solidFill>
        </p:spPr>
        <p:txBody>
          <a:bodyPr wrap="square" lIns="0" tIns="0" rIns="0" bIns="0" rtlCol="0"/>
          <a:lstStyle/>
          <a:p>
            <a:endParaRPr/>
          </a:p>
        </p:txBody>
      </p:sp>
      <p:grpSp>
        <p:nvGrpSpPr>
          <p:cNvPr id="3" name="object 3"/>
          <p:cNvGrpSpPr/>
          <p:nvPr/>
        </p:nvGrpSpPr>
        <p:grpSpPr>
          <a:xfrm>
            <a:off x="0" y="3157500"/>
            <a:ext cx="1786889" cy="3476625"/>
            <a:chOff x="0" y="3157500"/>
            <a:chExt cx="1786889" cy="3476625"/>
          </a:xfrm>
        </p:grpSpPr>
        <p:sp>
          <p:nvSpPr>
            <p:cNvPr id="4" name="object 4"/>
            <p:cNvSpPr/>
            <p:nvPr/>
          </p:nvSpPr>
          <p:spPr>
            <a:xfrm>
              <a:off x="0" y="3695255"/>
              <a:ext cx="1786889" cy="2939415"/>
            </a:xfrm>
            <a:custGeom>
              <a:avLst/>
              <a:gdLst/>
              <a:ahLst/>
              <a:cxnLst/>
              <a:rect l="l" t="t" r="r" b="b"/>
              <a:pathLst>
                <a:path w="1786889" h="2939415">
                  <a:moveTo>
                    <a:pt x="586065" y="0"/>
                  </a:moveTo>
                  <a:lnTo>
                    <a:pt x="0" y="586065"/>
                  </a:lnTo>
                  <a:lnTo>
                    <a:pt x="0" y="2890554"/>
                  </a:lnTo>
                  <a:lnTo>
                    <a:pt x="48314" y="2938868"/>
                  </a:lnTo>
                  <a:lnTo>
                    <a:pt x="1786623" y="1200556"/>
                  </a:lnTo>
                  <a:lnTo>
                    <a:pt x="586065" y="0"/>
                  </a:lnTo>
                  <a:close/>
                </a:path>
              </a:pathLst>
            </a:custGeom>
            <a:solidFill>
              <a:srgbClr val="484C68"/>
            </a:solidFill>
          </p:spPr>
          <p:txBody>
            <a:bodyPr wrap="square" lIns="0" tIns="0" rIns="0" bIns="0" rtlCol="0"/>
            <a:lstStyle/>
            <a:p>
              <a:endParaRPr/>
            </a:p>
          </p:txBody>
        </p:sp>
        <p:sp>
          <p:nvSpPr>
            <p:cNvPr id="5" name="object 5"/>
            <p:cNvSpPr/>
            <p:nvPr/>
          </p:nvSpPr>
          <p:spPr>
            <a:xfrm>
              <a:off x="0" y="3157500"/>
              <a:ext cx="681355" cy="1314450"/>
            </a:xfrm>
            <a:custGeom>
              <a:avLst/>
              <a:gdLst/>
              <a:ahLst/>
              <a:cxnLst/>
              <a:rect l="l" t="t" r="r" b="b"/>
              <a:pathLst>
                <a:path w="681355" h="1314450">
                  <a:moveTo>
                    <a:pt x="48314" y="0"/>
                  </a:moveTo>
                  <a:lnTo>
                    <a:pt x="0" y="48313"/>
                  </a:lnTo>
                  <a:lnTo>
                    <a:pt x="0" y="1313909"/>
                  </a:lnTo>
                  <a:lnTo>
                    <a:pt x="681107" y="632802"/>
                  </a:lnTo>
                  <a:lnTo>
                    <a:pt x="48314" y="0"/>
                  </a:lnTo>
                  <a:close/>
                </a:path>
              </a:pathLst>
            </a:custGeom>
            <a:solidFill>
              <a:srgbClr val="70B1DA"/>
            </a:solidFill>
          </p:spPr>
          <p:txBody>
            <a:bodyPr wrap="square" lIns="0" tIns="0" rIns="0" bIns="0" rtlCol="0"/>
            <a:lstStyle/>
            <a:p>
              <a:endParaRPr/>
            </a:p>
          </p:txBody>
        </p:sp>
      </p:grpSp>
      <p:grpSp>
        <p:nvGrpSpPr>
          <p:cNvPr id="6" name="object 6"/>
          <p:cNvGrpSpPr/>
          <p:nvPr/>
        </p:nvGrpSpPr>
        <p:grpSpPr>
          <a:xfrm>
            <a:off x="0" y="0"/>
            <a:ext cx="5320563" cy="10287762"/>
            <a:chOff x="0" y="0"/>
            <a:chExt cx="5320563" cy="10287762"/>
          </a:xfrm>
        </p:grpSpPr>
        <p:pic>
          <p:nvPicPr>
            <p:cNvPr id="9" name="object 9"/>
            <p:cNvPicPr/>
            <p:nvPr/>
          </p:nvPicPr>
          <p:blipFill>
            <a:blip r:embed="rId2" cstate="print"/>
            <a:stretch>
              <a:fillRect/>
            </a:stretch>
          </p:blipFill>
          <p:spPr>
            <a:xfrm>
              <a:off x="0" y="5232019"/>
              <a:ext cx="5320563" cy="5055743"/>
            </a:xfrm>
            <a:prstGeom prst="rect">
              <a:avLst/>
            </a:prstGeom>
          </p:spPr>
        </p:pic>
        <p:pic>
          <p:nvPicPr>
            <p:cNvPr id="10" name="object 10"/>
            <p:cNvPicPr/>
            <p:nvPr/>
          </p:nvPicPr>
          <p:blipFill>
            <a:blip r:embed="rId3" cstate="print"/>
            <a:stretch>
              <a:fillRect/>
            </a:stretch>
          </p:blipFill>
          <p:spPr>
            <a:xfrm>
              <a:off x="0" y="0"/>
              <a:ext cx="4753495" cy="4615561"/>
            </a:xfrm>
            <a:prstGeom prst="rect">
              <a:avLst/>
            </a:prstGeom>
          </p:spPr>
        </p:pic>
      </p:grpSp>
      <p:sp>
        <p:nvSpPr>
          <p:cNvPr id="11" name="object 11"/>
          <p:cNvSpPr txBox="1">
            <a:spLocks noGrp="1"/>
          </p:cNvSpPr>
          <p:nvPr>
            <p:ph type="title"/>
          </p:nvPr>
        </p:nvSpPr>
        <p:spPr>
          <a:xfrm>
            <a:off x="7345234" y="602643"/>
            <a:ext cx="8358316" cy="1051570"/>
          </a:xfrm>
          <a:prstGeom prst="rect">
            <a:avLst/>
          </a:prstGeom>
        </p:spPr>
        <p:txBody>
          <a:bodyPr vert="horz" wrap="square" lIns="0" tIns="12700" rIns="0" bIns="0" rtlCol="0">
            <a:spAutoFit/>
          </a:bodyPr>
          <a:lstStyle/>
          <a:p>
            <a:pPr marL="12700">
              <a:lnSpc>
                <a:spcPct val="100000"/>
              </a:lnSpc>
              <a:spcBef>
                <a:spcPts val="100"/>
              </a:spcBef>
            </a:pPr>
            <a:r>
              <a:rPr lang="en-IN" sz="6750" spc="190" dirty="0"/>
              <a:t>Java Concepts Used</a:t>
            </a:r>
            <a:endParaRPr sz="6750" dirty="0"/>
          </a:p>
        </p:txBody>
      </p:sp>
      <p:sp>
        <p:nvSpPr>
          <p:cNvPr id="15" name="object 15"/>
          <p:cNvSpPr/>
          <p:nvPr/>
        </p:nvSpPr>
        <p:spPr>
          <a:xfrm>
            <a:off x="7364412" y="1667383"/>
            <a:ext cx="7500938" cy="47625"/>
          </a:xfrm>
          <a:custGeom>
            <a:avLst/>
            <a:gdLst/>
            <a:ahLst/>
            <a:cxnLst/>
            <a:rect l="l" t="t" r="r" b="b"/>
            <a:pathLst>
              <a:path w="3571875" h="95250">
                <a:moveTo>
                  <a:pt x="3571875" y="0"/>
                </a:moveTo>
                <a:lnTo>
                  <a:pt x="0" y="0"/>
                </a:lnTo>
                <a:lnTo>
                  <a:pt x="0" y="95250"/>
                </a:lnTo>
                <a:lnTo>
                  <a:pt x="3571875" y="95250"/>
                </a:lnTo>
                <a:lnTo>
                  <a:pt x="3571875" y="0"/>
                </a:lnTo>
                <a:close/>
              </a:path>
            </a:pathLst>
          </a:custGeom>
          <a:solidFill>
            <a:srgbClr val="70B1DA"/>
          </a:solidFill>
        </p:spPr>
        <p:txBody>
          <a:bodyPr wrap="square" lIns="0" tIns="0" rIns="0" bIns="0" rtlCol="0"/>
          <a:lstStyle/>
          <a:p>
            <a:endParaRPr/>
          </a:p>
        </p:txBody>
      </p:sp>
      <p:sp>
        <p:nvSpPr>
          <p:cNvPr id="16" name="Oval 15">
            <a:extLst>
              <a:ext uri="{FF2B5EF4-FFF2-40B4-BE49-F238E27FC236}">
                <a16:creationId xmlns:a16="http://schemas.microsoft.com/office/drawing/2014/main" id="{60EBB9E5-1125-4BD7-E703-17786E2E7D6A}"/>
              </a:ext>
            </a:extLst>
          </p:cNvPr>
          <p:cNvSpPr/>
          <p:nvPr/>
        </p:nvSpPr>
        <p:spPr>
          <a:xfrm>
            <a:off x="4983366" y="2485835"/>
            <a:ext cx="3220187" cy="1524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Cambria" panose="02040503050406030204" pitchFamily="18" charset="0"/>
                <a:ea typeface="Cambria" panose="02040503050406030204" pitchFamily="18" charset="0"/>
              </a:rPr>
              <a:t>Exception handling </a:t>
            </a:r>
          </a:p>
        </p:txBody>
      </p:sp>
      <p:sp>
        <p:nvSpPr>
          <p:cNvPr id="17" name="Oval 16">
            <a:extLst>
              <a:ext uri="{FF2B5EF4-FFF2-40B4-BE49-F238E27FC236}">
                <a16:creationId xmlns:a16="http://schemas.microsoft.com/office/drawing/2014/main" id="{BD2C5BBD-A45A-9EF8-5D3B-ED05DC59A20A}"/>
              </a:ext>
            </a:extLst>
          </p:cNvPr>
          <p:cNvSpPr/>
          <p:nvPr/>
        </p:nvSpPr>
        <p:spPr>
          <a:xfrm>
            <a:off x="9342055" y="3494097"/>
            <a:ext cx="3220187" cy="1524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Cambria" panose="02040503050406030204" pitchFamily="18" charset="0"/>
                <a:ea typeface="Cambria" panose="02040503050406030204" pitchFamily="18" charset="0"/>
              </a:rPr>
              <a:t>Abstraction </a:t>
            </a:r>
          </a:p>
        </p:txBody>
      </p:sp>
      <p:sp>
        <p:nvSpPr>
          <p:cNvPr id="18" name="Oval 17">
            <a:extLst>
              <a:ext uri="{FF2B5EF4-FFF2-40B4-BE49-F238E27FC236}">
                <a16:creationId xmlns:a16="http://schemas.microsoft.com/office/drawing/2014/main" id="{7CB57D03-C5DF-49A1-278C-1FDF93E4C83D}"/>
              </a:ext>
            </a:extLst>
          </p:cNvPr>
          <p:cNvSpPr/>
          <p:nvPr/>
        </p:nvSpPr>
        <p:spPr>
          <a:xfrm>
            <a:off x="14093456" y="4337946"/>
            <a:ext cx="3220187" cy="1524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Cambria" panose="02040503050406030204" pitchFamily="18" charset="0"/>
                <a:ea typeface="Cambria" panose="02040503050406030204" pitchFamily="18" charset="0"/>
              </a:rPr>
              <a:t>Encapsulation </a:t>
            </a:r>
          </a:p>
        </p:txBody>
      </p:sp>
      <p:sp>
        <p:nvSpPr>
          <p:cNvPr id="21" name="Oval 20">
            <a:extLst>
              <a:ext uri="{FF2B5EF4-FFF2-40B4-BE49-F238E27FC236}">
                <a16:creationId xmlns:a16="http://schemas.microsoft.com/office/drawing/2014/main" id="{B9D1048C-E44E-FF00-4AEB-3845C45BADDF}"/>
              </a:ext>
            </a:extLst>
          </p:cNvPr>
          <p:cNvSpPr/>
          <p:nvPr/>
        </p:nvSpPr>
        <p:spPr>
          <a:xfrm>
            <a:off x="4349750" y="5252847"/>
            <a:ext cx="3220187" cy="1524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Cambria" panose="02040503050406030204" pitchFamily="18" charset="0"/>
                <a:ea typeface="Cambria" panose="02040503050406030204" pitchFamily="18" charset="0"/>
              </a:rPr>
              <a:t>Inheritance </a:t>
            </a:r>
          </a:p>
        </p:txBody>
      </p:sp>
      <p:sp>
        <p:nvSpPr>
          <p:cNvPr id="22" name="Oval 21">
            <a:extLst>
              <a:ext uri="{FF2B5EF4-FFF2-40B4-BE49-F238E27FC236}">
                <a16:creationId xmlns:a16="http://schemas.microsoft.com/office/drawing/2014/main" id="{954F2F1B-4F56-CC58-ABF8-A968643ACCC8}"/>
              </a:ext>
            </a:extLst>
          </p:cNvPr>
          <p:cNvSpPr/>
          <p:nvPr/>
        </p:nvSpPr>
        <p:spPr>
          <a:xfrm>
            <a:off x="14055451" y="7969250"/>
            <a:ext cx="3220187" cy="1524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Cambria" panose="02040503050406030204" pitchFamily="18" charset="0"/>
                <a:ea typeface="Cambria" panose="02040503050406030204" pitchFamily="18" charset="0"/>
              </a:rPr>
              <a:t>Polymorphism</a:t>
            </a:r>
          </a:p>
        </p:txBody>
      </p:sp>
      <p:sp>
        <p:nvSpPr>
          <p:cNvPr id="23" name="Oval 22">
            <a:extLst>
              <a:ext uri="{FF2B5EF4-FFF2-40B4-BE49-F238E27FC236}">
                <a16:creationId xmlns:a16="http://schemas.microsoft.com/office/drawing/2014/main" id="{44956A23-E49D-7D14-366A-91DBA472F2E1}"/>
              </a:ext>
            </a:extLst>
          </p:cNvPr>
          <p:cNvSpPr/>
          <p:nvPr/>
        </p:nvSpPr>
        <p:spPr>
          <a:xfrm>
            <a:off x="9120671" y="6634670"/>
            <a:ext cx="3220187" cy="1524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Cambria" panose="02040503050406030204" pitchFamily="18" charset="0"/>
                <a:ea typeface="Cambria" panose="02040503050406030204" pitchFamily="18" charset="0"/>
              </a:rPr>
              <a:t>Association</a:t>
            </a: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50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9"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fill="hold"/>
                                        <p:tgtEl>
                                          <p:spTgt spid="17"/>
                                        </p:tgtEl>
                                        <p:attrNameLst>
                                          <p:attrName>ppt_x</p:attrName>
                                        </p:attrNameLst>
                                      </p:cBhvr>
                                      <p:tavLst>
                                        <p:tav tm="0">
                                          <p:val>
                                            <p:strVal val="0-#ppt_w/2"/>
                                          </p:val>
                                        </p:tav>
                                        <p:tav tm="100000">
                                          <p:val>
                                            <p:strVal val="#ppt_x"/>
                                          </p:val>
                                        </p:tav>
                                      </p:tavLst>
                                    </p:anim>
                                    <p:anim calcmode="lin" valueType="num">
                                      <p:cBhvr additive="base">
                                        <p:cTn id="13" dur="500" fill="hold"/>
                                        <p:tgtEl>
                                          <p:spTgt spid="17"/>
                                        </p:tgtEl>
                                        <p:attrNameLst>
                                          <p:attrName>ppt_y</p:attrName>
                                        </p:attrNameLst>
                                      </p:cBhvr>
                                      <p:tavLst>
                                        <p:tav tm="0">
                                          <p:val>
                                            <p:strVal val="0-#ppt_h/2"/>
                                          </p:val>
                                        </p:tav>
                                        <p:tav tm="100000">
                                          <p:val>
                                            <p:strVal val="#ppt_y"/>
                                          </p:val>
                                        </p:tav>
                                      </p:tavLst>
                                    </p:anim>
                                  </p:childTnLst>
                                </p:cTn>
                              </p:par>
                            </p:childTnLst>
                          </p:cTn>
                        </p:par>
                        <p:par>
                          <p:cTn id="14" fill="hold">
                            <p:stCondLst>
                              <p:cond delay="1500"/>
                            </p:stCondLst>
                            <p:childTnLst>
                              <p:par>
                                <p:cTn id="15" presetID="2" presetClass="entr" presetSubtype="9"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0-#ppt_w/2"/>
                                          </p:val>
                                        </p:tav>
                                        <p:tav tm="100000">
                                          <p:val>
                                            <p:strVal val="#ppt_x"/>
                                          </p:val>
                                        </p:tav>
                                      </p:tavLst>
                                    </p:anim>
                                    <p:anim calcmode="lin" valueType="num">
                                      <p:cBhvr additive="base">
                                        <p:cTn id="18" dur="500" fill="hold"/>
                                        <p:tgtEl>
                                          <p:spTgt spid="18"/>
                                        </p:tgtEl>
                                        <p:attrNameLst>
                                          <p:attrName>ppt_y</p:attrName>
                                        </p:attrNameLst>
                                      </p:cBhvr>
                                      <p:tavLst>
                                        <p:tav tm="0">
                                          <p:val>
                                            <p:strVal val="0-#ppt_h/2"/>
                                          </p:val>
                                        </p:tav>
                                        <p:tav tm="100000">
                                          <p:val>
                                            <p:strVal val="#ppt_y"/>
                                          </p:val>
                                        </p:tav>
                                      </p:tavLst>
                                    </p:anim>
                                  </p:childTnLst>
                                </p:cTn>
                              </p:par>
                            </p:childTnLst>
                          </p:cTn>
                        </p:par>
                        <p:par>
                          <p:cTn id="19" fill="hold">
                            <p:stCondLst>
                              <p:cond delay="2000"/>
                            </p:stCondLst>
                            <p:childTnLst>
                              <p:par>
                                <p:cTn id="20" presetID="2" presetClass="entr" presetSubtype="6" fill="hold" grpId="0" nodeType="after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fill="hold"/>
                                        <p:tgtEl>
                                          <p:spTgt spid="21"/>
                                        </p:tgtEl>
                                        <p:attrNameLst>
                                          <p:attrName>ppt_x</p:attrName>
                                        </p:attrNameLst>
                                      </p:cBhvr>
                                      <p:tavLst>
                                        <p:tav tm="0">
                                          <p:val>
                                            <p:strVal val="1+#ppt_w/2"/>
                                          </p:val>
                                        </p:tav>
                                        <p:tav tm="100000">
                                          <p:val>
                                            <p:strVal val="#ppt_x"/>
                                          </p:val>
                                        </p:tav>
                                      </p:tavLst>
                                    </p:anim>
                                    <p:anim calcmode="lin" valueType="num">
                                      <p:cBhvr additive="base">
                                        <p:cTn id="23" dur="500" fill="hold"/>
                                        <p:tgtEl>
                                          <p:spTgt spid="21"/>
                                        </p:tgtEl>
                                        <p:attrNameLst>
                                          <p:attrName>ppt_y</p:attrName>
                                        </p:attrNameLst>
                                      </p:cBhvr>
                                      <p:tavLst>
                                        <p:tav tm="0">
                                          <p:val>
                                            <p:strVal val="1+#ppt_h/2"/>
                                          </p:val>
                                        </p:tav>
                                        <p:tav tm="100000">
                                          <p:val>
                                            <p:strVal val="#ppt_y"/>
                                          </p:val>
                                        </p:tav>
                                      </p:tavLst>
                                    </p:anim>
                                  </p:childTnLst>
                                </p:cTn>
                              </p:par>
                            </p:childTnLst>
                          </p:cTn>
                        </p:par>
                        <p:par>
                          <p:cTn id="24" fill="hold">
                            <p:stCondLst>
                              <p:cond delay="3000"/>
                            </p:stCondLst>
                            <p:childTnLst>
                              <p:par>
                                <p:cTn id="25" presetID="2" presetClass="entr" presetSubtype="6"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500" fill="hold"/>
                                        <p:tgtEl>
                                          <p:spTgt spid="23"/>
                                        </p:tgtEl>
                                        <p:attrNameLst>
                                          <p:attrName>ppt_x</p:attrName>
                                        </p:attrNameLst>
                                      </p:cBhvr>
                                      <p:tavLst>
                                        <p:tav tm="0">
                                          <p:val>
                                            <p:strVal val="1+#ppt_w/2"/>
                                          </p:val>
                                        </p:tav>
                                        <p:tav tm="100000">
                                          <p:val>
                                            <p:strVal val="#ppt_x"/>
                                          </p:val>
                                        </p:tav>
                                      </p:tavLst>
                                    </p:anim>
                                    <p:anim calcmode="lin" valueType="num">
                                      <p:cBhvr additive="base">
                                        <p:cTn id="28" dur="500" fill="hold"/>
                                        <p:tgtEl>
                                          <p:spTgt spid="23"/>
                                        </p:tgtEl>
                                        <p:attrNameLst>
                                          <p:attrName>ppt_y</p:attrName>
                                        </p:attrNameLst>
                                      </p:cBhvr>
                                      <p:tavLst>
                                        <p:tav tm="0">
                                          <p:val>
                                            <p:strVal val="1+#ppt_h/2"/>
                                          </p:val>
                                        </p:tav>
                                        <p:tav tm="100000">
                                          <p:val>
                                            <p:strVal val="#ppt_y"/>
                                          </p:val>
                                        </p:tav>
                                      </p:tavLst>
                                    </p:anim>
                                  </p:childTnLst>
                                </p:cTn>
                              </p:par>
                            </p:childTnLst>
                          </p:cTn>
                        </p:par>
                        <p:par>
                          <p:cTn id="29" fill="hold">
                            <p:stCondLst>
                              <p:cond delay="3500"/>
                            </p:stCondLst>
                            <p:childTnLst>
                              <p:par>
                                <p:cTn id="30" presetID="2" presetClass="entr" presetSubtype="6"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500" fill="hold"/>
                                        <p:tgtEl>
                                          <p:spTgt spid="22"/>
                                        </p:tgtEl>
                                        <p:attrNameLst>
                                          <p:attrName>ppt_x</p:attrName>
                                        </p:attrNameLst>
                                      </p:cBhvr>
                                      <p:tavLst>
                                        <p:tav tm="0">
                                          <p:val>
                                            <p:strVal val="1+#ppt_w/2"/>
                                          </p:val>
                                        </p:tav>
                                        <p:tav tm="100000">
                                          <p:val>
                                            <p:strVal val="#ppt_x"/>
                                          </p:val>
                                        </p:tav>
                                      </p:tavLst>
                                    </p:anim>
                                    <p:anim calcmode="lin" valueType="num">
                                      <p:cBhvr additive="base">
                                        <p:cTn id="33"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21" grpId="0" animBg="1"/>
      <p:bldP spid="22" grpId="0" animBg="1"/>
      <p:bldP spid="2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2566035" cy="2669540"/>
          </a:xfrm>
          <a:custGeom>
            <a:avLst/>
            <a:gdLst/>
            <a:ahLst/>
            <a:cxnLst/>
            <a:rect l="l" t="t" r="r" b="b"/>
            <a:pathLst>
              <a:path w="2566035" h="2669540">
                <a:moveTo>
                  <a:pt x="1634963" y="0"/>
                </a:moveTo>
                <a:lnTo>
                  <a:pt x="19854" y="0"/>
                </a:lnTo>
                <a:lnTo>
                  <a:pt x="0" y="19854"/>
                </a:lnTo>
                <a:lnTo>
                  <a:pt x="0" y="1841659"/>
                </a:lnTo>
                <a:lnTo>
                  <a:pt x="827410" y="2669069"/>
                </a:lnTo>
                <a:lnTo>
                  <a:pt x="2565717" y="930756"/>
                </a:lnTo>
                <a:lnTo>
                  <a:pt x="1634963" y="0"/>
                </a:lnTo>
                <a:close/>
              </a:path>
            </a:pathLst>
          </a:custGeom>
          <a:solidFill>
            <a:srgbClr val="484C68"/>
          </a:solidFill>
        </p:spPr>
        <p:txBody>
          <a:bodyPr wrap="square" lIns="0" tIns="0" rIns="0" bIns="0" rtlCol="0"/>
          <a:lstStyle/>
          <a:p>
            <a:endParaRPr/>
          </a:p>
        </p:txBody>
      </p:sp>
      <p:sp>
        <p:nvSpPr>
          <p:cNvPr id="7" name="object 7"/>
          <p:cNvSpPr txBox="1">
            <a:spLocks noGrp="1"/>
          </p:cNvSpPr>
          <p:nvPr>
            <p:ph type="title"/>
          </p:nvPr>
        </p:nvSpPr>
        <p:spPr>
          <a:xfrm>
            <a:off x="6163627" y="3388995"/>
            <a:ext cx="5973445" cy="1054100"/>
          </a:xfrm>
          <a:prstGeom prst="rect">
            <a:avLst/>
          </a:prstGeom>
        </p:spPr>
        <p:txBody>
          <a:bodyPr vert="horz" wrap="square" lIns="0" tIns="12700" rIns="0" bIns="0" rtlCol="0">
            <a:spAutoFit/>
          </a:bodyPr>
          <a:lstStyle/>
          <a:p>
            <a:pPr marL="12700" algn="ctr">
              <a:lnSpc>
                <a:spcPct val="100000"/>
              </a:lnSpc>
              <a:spcBef>
                <a:spcPts val="100"/>
              </a:spcBef>
            </a:pPr>
            <a:r>
              <a:rPr lang="en-IN" sz="6750" dirty="0"/>
              <a:t>Association</a:t>
            </a:r>
            <a:endParaRPr sz="6750" dirty="0"/>
          </a:p>
        </p:txBody>
      </p:sp>
      <p:sp>
        <p:nvSpPr>
          <p:cNvPr id="11" name="TextBox 10">
            <a:extLst>
              <a:ext uri="{FF2B5EF4-FFF2-40B4-BE49-F238E27FC236}">
                <a16:creationId xmlns:a16="http://schemas.microsoft.com/office/drawing/2014/main" id="{C83F82E9-BE04-A6A2-5475-5E7FADFF80D7}"/>
              </a:ext>
            </a:extLst>
          </p:cNvPr>
          <p:cNvSpPr txBox="1"/>
          <p:nvPr/>
        </p:nvSpPr>
        <p:spPr>
          <a:xfrm>
            <a:off x="234949" y="4700491"/>
            <a:ext cx="17830800" cy="3970318"/>
          </a:xfrm>
          <a:prstGeom prst="rect">
            <a:avLst/>
          </a:prstGeom>
          <a:noFill/>
        </p:spPr>
        <p:txBody>
          <a:bodyPr wrap="square" rtlCol="0">
            <a:spAutoFit/>
          </a:bodyPr>
          <a:lstStyle/>
          <a:p>
            <a:pPr algn="just"/>
            <a:r>
              <a:rPr lang="en-US" sz="3600" dirty="0">
                <a:solidFill>
                  <a:schemeClr val="bg1"/>
                </a:solidFill>
                <a:latin typeface="Cambria" panose="02040503050406030204" pitchFamily="18" charset="0"/>
                <a:ea typeface="Cambria" panose="02040503050406030204" pitchFamily="18" charset="0"/>
              </a:rPr>
              <a:t>Association is a relationship between two or more classes that describes how objects of those classes are related to each other. In association, objects of one class are connected to objects of another class through their instance variables or methods. There are 3 types of association: </a:t>
            </a:r>
          </a:p>
          <a:p>
            <a:pPr marL="742950" indent="-742950" algn="just">
              <a:buAutoNum type="arabicParenR"/>
            </a:pPr>
            <a:r>
              <a:rPr lang="en-US" sz="3600" dirty="0">
                <a:solidFill>
                  <a:schemeClr val="bg1"/>
                </a:solidFill>
                <a:latin typeface="Cambria" panose="02040503050406030204" pitchFamily="18" charset="0"/>
                <a:ea typeface="Cambria" panose="02040503050406030204" pitchFamily="18" charset="0"/>
              </a:rPr>
              <a:t>One-to-One</a:t>
            </a:r>
          </a:p>
          <a:p>
            <a:pPr marL="742950" indent="-742950" algn="just">
              <a:buAutoNum type="arabicParenR"/>
            </a:pPr>
            <a:r>
              <a:rPr lang="en-US" sz="3600" dirty="0">
                <a:solidFill>
                  <a:schemeClr val="bg1"/>
                </a:solidFill>
                <a:latin typeface="Cambria" panose="02040503050406030204" pitchFamily="18" charset="0"/>
                <a:ea typeface="Cambria" panose="02040503050406030204" pitchFamily="18" charset="0"/>
              </a:rPr>
              <a:t>One-to-Many</a:t>
            </a:r>
          </a:p>
          <a:p>
            <a:pPr marL="742950" indent="-742950" algn="just">
              <a:buAutoNum type="arabicParenR"/>
            </a:pPr>
            <a:r>
              <a:rPr lang="en-US" sz="3600" dirty="0">
                <a:solidFill>
                  <a:schemeClr val="bg1"/>
                </a:solidFill>
                <a:latin typeface="Cambria" panose="02040503050406030204" pitchFamily="18" charset="0"/>
                <a:ea typeface="Cambria" panose="02040503050406030204" pitchFamily="18" charset="0"/>
              </a:rPr>
              <a:t>Many-to-Many </a:t>
            </a:r>
            <a:endParaRPr lang="en-IN" sz="3600" dirty="0">
              <a:solidFill>
                <a:schemeClr val="bg1"/>
              </a:solidFill>
              <a:latin typeface="Cambria" panose="02040503050406030204" pitchFamily="18" charset="0"/>
              <a:ea typeface="Cambria" panose="02040503050406030204" pitchFamily="18" charset="0"/>
            </a:endParaRPr>
          </a:p>
        </p:txBody>
      </p:sp>
      <p:pic>
        <p:nvPicPr>
          <p:cNvPr id="13" name="Picture 12">
            <a:extLst>
              <a:ext uri="{FF2B5EF4-FFF2-40B4-BE49-F238E27FC236}">
                <a16:creationId xmlns:a16="http://schemas.microsoft.com/office/drawing/2014/main" id="{F3766486-C888-AA59-62CD-77602F6E2820}"/>
              </a:ext>
            </a:extLst>
          </p:cNvPr>
          <p:cNvPicPr>
            <a:picLocks noChangeAspect="1"/>
          </p:cNvPicPr>
          <p:nvPr/>
        </p:nvPicPr>
        <p:blipFill>
          <a:blip r:embed="rId2"/>
          <a:stretch>
            <a:fillRect/>
          </a:stretch>
        </p:blipFill>
        <p:spPr>
          <a:xfrm>
            <a:off x="3108290" y="1187450"/>
            <a:ext cx="12388919" cy="1944149"/>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50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250"/>
                                        <p:tgtEl>
                                          <p:spTgt spid="13"/>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250"/>
                            </p:stCondLst>
                            <p:childTnLst>
                              <p:par>
                                <p:cTn id="13" presetID="22" presetClass="entr" presetSubtype="4"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bject 11"/>
          <p:cNvSpPr txBox="1">
            <a:spLocks noGrp="1"/>
          </p:cNvSpPr>
          <p:nvPr>
            <p:ph type="title"/>
          </p:nvPr>
        </p:nvSpPr>
        <p:spPr>
          <a:xfrm>
            <a:off x="9988550" y="273050"/>
            <a:ext cx="7663828" cy="716222"/>
          </a:xfrm>
          <a:prstGeom prst="rect">
            <a:avLst/>
          </a:prstGeom>
        </p:spPr>
        <p:txBody>
          <a:bodyPr vert="horz" wrap="square" lIns="0" tIns="15875" rIns="0" bIns="0" rtlCol="0">
            <a:spAutoFit/>
          </a:bodyPr>
          <a:lstStyle/>
          <a:p>
            <a:pPr marL="12700">
              <a:lnSpc>
                <a:spcPct val="100000"/>
              </a:lnSpc>
              <a:spcBef>
                <a:spcPts val="125"/>
              </a:spcBef>
            </a:pPr>
            <a:r>
              <a:rPr lang="en-IN" sz="4550" spc="204" dirty="0"/>
              <a:t>Java Database Connectivity</a:t>
            </a:r>
            <a:endParaRPr sz="4550" dirty="0"/>
          </a:p>
        </p:txBody>
      </p:sp>
      <p:sp>
        <p:nvSpPr>
          <p:cNvPr id="14" name="object 14"/>
          <p:cNvSpPr/>
          <p:nvPr/>
        </p:nvSpPr>
        <p:spPr>
          <a:xfrm>
            <a:off x="9990351" y="1111250"/>
            <a:ext cx="7206861" cy="118487"/>
          </a:xfrm>
          <a:custGeom>
            <a:avLst/>
            <a:gdLst/>
            <a:ahLst/>
            <a:cxnLst/>
            <a:rect l="l" t="t" r="r" b="b"/>
            <a:pathLst>
              <a:path w="3571875" h="95250">
                <a:moveTo>
                  <a:pt x="3571875" y="0"/>
                </a:moveTo>
                <a:lnTo>
                  <a:pt x="0" y="0"/>
                </a:lnTo>
                <a:lnTo>
                  <a:pt x="0" y="95250"/>
                </a:lnTo>
                <a:lnTo>
                  <a:pt x="3571875" y="95250"/>
                </a:lnTo>
                <a:lnTo>
                  <a:pt x="3571875" y="0"/>
                </a:lnTo>
                <a:close/>
              </a:path>
            </a:pathLst>
          </a:custGeom>
          <a:solidFill>
            <a:srgbClr val="70B1DA"/>
          </a:solidFill>
        </p:spPr>
        <p:txBody>
          <a:bodyPr wrap="square" lIns="0" tIns="0" rIns="0" bIns="0" rtlCol="0"/>
          <a:lstStyle/>
          <a:p>
            <a:endParaRPr/>
          </a:p>
        </p:txBody>
      </p:sp>
      <p:pic>
        <p:nvPicPr>
          <p:cNvPr id="15" name="Picture 14">
            <a:extLst>
              <a:ext uri="{FF2B5EF4-FFF2-40B4-BE49-F238E27FC236}">
                <a16:creationId xmlns:a16="http://schemas.microsoft.com/office/drawing/2014/main" id="{A3DC8EF0-423C-5EB7-9D41-7584E0900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334" y="1475780"/>
            <a:ext cx="8540022" cy="8435644"/>
          </a:xfrm>
          <a:prstGeom prst="rect">
            <a:avLst/>
          </a:prstGeom>
        </p:spPr>
      </p:pic>
      <p:sp>
        <p:nvSpPr>
          <p:cNvPr id="16" name="TextBox 15">
            <a:extLst>
              <a:ext uri="{FF2B5EF4-FFF2-40B4-BE49-F238E27FC236}">
                <a16:creationId xmlns:a16="http://schemas.microsoft.com/office/drawing/2014/main" id="{6BDEFEF7-452F-6DF5-E62C-9B9D90519D22}"/>
              </a:ext>
            </a:extLst>
          </p:cNvPr>
          <p:cNvSpPr txBox="1"/>
          <p:nvPr/>
        </p:nvSpPr>
        <p:spPr>
          <a:xfrm>
            <a:off x="9493345" y="1644650"/>
            <a:ext cx="7772400" cy="8279190"/>
          </a:xfrm>
          <a:prstGeom prst="rect">
            <a:avLst/>
          </a:prstGeom>
          <a:noFill/>
        </p:spPr>
        <p:txBody>
          <a:bodyPr wrap="square" rtlCol="0">
            <a:spAutoFit/>
          </a:bodyPr>
          <a:lstStyle/>
          <a:p>
            <a:r>
              <a:rPr lang="en-US" sz="2800" dirty="0">
                <a:solidFill>
                  <a:schemeClr val="bg1"/>
                </a:solidFill>
                <a:latin typeface="Cambria" panose="02040503050406030204" pitchFamily="18" charset="0"/>
                <a:ea typeface="Cambria" panose="02040503050406030204" pitchFamily="18" charset="0"/>
              </a:rPr>
              <a:t>The provided Java class, located in the "sample" package, establishes a connection to a MySQL database. It imports essential classes from the "</a:t>
            </a:r>
            <a:r>
              <a:rPr lang="en-US" sz="2800" dirty="0" err="1">
                <a:solidFill>
                  <a:schemeClr val="bg1"/>
                </a:solidFill>
                <a:latin typeface="Cambria" panose="02040503050406030204" pitchFamily="18" charset="0"/>
                <a:ea typeface="Cambria" panose="02040503050406030204" pitchFamily="18" charset="0"/>
              </a:rPr>
              <a:t>java.sql</a:t>
            </a:r>
            <a:r>
              <a:rPr lang="en-US" sz="2800" dirty="0">
                <a:solidFill>
                  <a:schemeClr val="bg1"/>
                </a:solidFill>
                <a:latin typeface="Cambria" panose="02040503050406030204" pitchFamily="18" charset="0"/>
                <a:ea typeface="Cambria" panose="02040503050406030204" pitchFamily="18" charset="0"/>
              </a:rPr>
              <a:t>" package for database connectivity and management. Within the class, private final String variables hold the JDBC URL, username, and password for the MySQL database. The class includes a private Connection variable to store the established database connection. The getConnection() method fetches a connection to the database using DriverManager.getConnection(), while the closeConnection() method closes the connection. These methods handle SQLExceptions gracefully, printing error messages if necessary. Overall, the class encapsulates database connectivity logic, offering methods to retrieve and close connections, and providing a streamlined approach to interact with the MySQL database.</a:t>
            </a:r>
            <a:endParaRPr lang="en-IN" sz="2800" dirty="0">
              <a:solidFill>
                <a:schemeClr val="bg1"/>
              </a:solidFill>
              <a:latin typeface="Cambria" panose="02040503050406030204" pitchFamily="18" charset="0"/>
              <a:ea typeface="Cambria" panose="02040503050406030204" pitchFamily="18" charset="0"/>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50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1000"/>
                            </p:stCondLst>
                            <p:childTnLst>
                              <p:par>
                                <p:cTn id="9" presetID="22" presetClass="entr" presetSubtype="8" fill="hold" grpId="0" nodeType="afterEffect">
                                  <p:stCondLst>
                                    <p:cond delay="50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p:nvPr/>
        </p:nvSpPr>
        <p:spPr>
          <a:xfrm>
            <a:off x="0" y="2895"/>
            <a:ext cx="18282347" cy="10277475"/>
          </a:xfrm>
          <a:custGeom>
            <a:avLst/>
            <a:gdLst/>
            <a:ahLst/>
            <a:cxnLst/>
            <a:rect l="l" t="t" r="r" b="b"/>
            <a:pathLst>
              <a:path w="7077075" h="10277475">
                <a:moveTo>
                  <a:pt x="7077075" y="0"/>
                </a:moveTo>
                <a:lnTo>
                  <a:pt x="0" y="0"/>
                </a:lnTo>
                <a:lnTo>
                  <a:pt x="0" y="10277475"/>
                </a:lnTo>
                <a:lnTo>
                  <a:pt x="7077075" y="10277475"/>
                </a:lnTo>
                <a:lnTo>
                  <a:pt x="7077075" y="0"/>
                </a:lnTo>
                <a:close/>
              </a:path>
            </a:pathLst>
          </a:custGeom>
          <a:solidFill>
            <a:srgbClr val="282938"/>
          </a:solidFill>
        </p:spPr>
        <p:txBody>
          <a:bodyPr wrap="square" lIns="0" tIns="0" rIns="0" bIns="0" rtlCol="0"/>
          <a:lstStyle/>
          <a:p>
            <a:endParaRPr/>
          </a:p>
        </p:txBody>
      </p:sp>
      <p:sp>
        <p:nvSpPr>
          <p:cNvPr id="10" name="object 10"/>
          <p:cNvSpPr/>
          <p:nvPr/>
        </p:nvSpPr>
        <p:spPr>
          <a:xfrm>
            <a:off x="234950" y="1210256"/>
            <a:ext cx="9067800" cy="45719"/>
          </a:xfrm>
          <a:custGeom>
            <a:avLst/>
            <a:gdLst/>
            <a:ahLst/>
            <a:cxnLst/>
            <a:rect l="l" t="t" r="r" b="b"/>
            <a:pathLst>
              <a:path w="4048125" h="95250">
                <a:moveTo>
                  <a:pt x="4048125" y="0"/>
                </a:moveTo>
                <a:lnTo>
                  <a:pt x="0" y="0"/>
                </a:lnTo>
                <a:lnTo>
                  <a:pt x="0" y="95250"/>
                </a:lnTo>
                <a:lnTo>
                  <a:pt x="4048125" y="95250"/>
                </a:lnTo>
                <a:lnTo>
                  <a:pt x="4048125" y="0"/>
                </a:lnTo>
                <a:close/>
              </a:path>
            </a:pathLst>
          </a:custGeom>
          <a:solidFill>
            <a:srgbClr val="70B1DA"/>
          </a:solidFill>
        </p:spPr>
        <p:txBody>
          <a:bodyPr wrap="square" lIns="0" tIns="0" rIns="0" bIns="0" rtlCol="0"/>
          <a:lstStyle/>
          <a:p>
            <a:endParaRPr/>
          </a:p>
        </p:txBody>
      </p:sp>
      <p:sp>
        <p:nvSpPr>
          <p:cNvPr id="12" name="Title 11">
            <a:extLst>
              <a:ext uri="{FF2B5EF4-FFF2-40B4-BE49-F238E27FC236}">
                <a16:creationId xmlns:a16="http://schemas.microsoft.com/office/drawing/2014/main" id="{17A70BFE-FB0F-3643-7AF6-77A6FB0D0404}"/>
              </a:ext>
            </a:extLst>
          </p:cNvPr>
          <p:cNvSpPr>
            <a:spLocks noGrp="1"/>
          </p:cNvSpPr>
          <p:nvPr>
            <p:ph type="title"/>
          </p:nvPr>
        </p:nvSpPr>
        <p:spPr>
          <a:xfrm>
            <a:off x="234950" y="419046"/>
            <a:ext cx="17529179" cy="791210"/>
          </a:xfrm>
        </p:spPr>
        <p:txBody>
          <a:bodyPr/>
          <a:lstStyle/>
          <a:p>
            <a:r>
              <a:rPr lang="en-IN" dirty="0">
                <a:latin typeface="Cambria" panose="02040503050406030204" pitchFamily="18" charset="0"/>
                <a:ea typeface="Cambria" panose="02040503050406030204" pitchFamily="18" charset="0"/>
              </a:rPr>
              <a:t>Front End (Output of our Project)</a:t>
            </a:r>
          </a:p>
        </p:txBody>
      </p:sp>
      <p:pic>
        <p:nvPicPr>
          <p:cNvPr id="13" name="Picture 12">
            <a:extLst>
              <a:ext uri="{FF2B5EF4-FFF2-40B4-BE49-F238E27FC236}">
                <a16:creationId xmlns:a16="http://schemas.microsoft.com/office/drawing/2014/main" id="{027D6DCA-6EB0-76A5-9198-A744EC0437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3267" y="1685642"/>
            <a:ext cx="12700283" cy="7133987"/>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83" y="0"/>
            <a:ext cx="3476625" cy="1929764"/>
            <a:chOff x="11371783" y="0"/>
            <a:chExt cx="3476625" cy="1929764"/>
          </a:xfrm>
        </p:grpSpPr>
        <p:sp>
          <p:nvSpPr>
            <p:cNvPr id="3" name="object 3"/>
            <p:cNvSpPr/>
            <p:nvPr/>
          </p:nvSpPr>
          <p:spPr>
            <a:xfrm>
              <a:off x="11907024" y="0"/>
              <a:ext cx="2941955" cy="1929764"/>
            </a:xfrm>
            <a:custGeom>
              <a:avLst/>
              <a:gdLst/>
              <a:ahLst/>
              <a:cxnLst/>
              <a:rect l="l" t="t" r="r" b="b"/>
              <a:pathLst>
                <a:path w="2941955" h="1929764">
                  <a:moveTo>
                    <a:pt x="2749660" y="0"/>
                  </a:moveTo>
                  <a:lnTo>
                    <a:pt x="729140" y="0"/>
                  </a:lnTo>
                  <a:lnTo>
                    <a:pt x="0" y="729118"/>
                  </a:lnTo>
                  <a:lnTo>
                    <a:pt x="1203058" y="1929688"/>
                  </a:lnTo>
                  <a:lnTo>
                    <a:pt x="2941382" y="191427"/>
                  </a:lnTo>
                  <a:lnTo>
                    <a:pt x="2749660" y="0"/>
                  </a:lnTo>
                  <a:close/>
                </a:path>
              </a:pathLst>
            </a:custGeom>
            <a:solidFill>
              <a:srgbClr val="484C68"/>
            </a:solidFill>
          </p:spPr>
          <p:txBody>
            <a:bodyPr wrap="square" lIns="0" tIns="0" rIns="0" bIns="0" rtlCol="0"/>
            <a:lstStyle/>
            <a:p>
              <a:endParaRPr/>
            </a:p>
          </p:txBody>
        </p:sp>
        <p:sp>
          <p:nvSpPr>
            <p:cNvPr id="4" name="object 4"/>
            <p:cNvSpPr/>
            <p:nvPr/>
          </p:nvSpPr>
          <p:spPr>
            <a:xfrm>
              <a:off x="11371783" y="0"/>
              <a:ext cx="1454785" cy="824230"/>
            </a:xfrm>
            <a:custGeom>
              <a:avLst/>
              <a:gdLst/>
              <a:ahLst/>
              <a:cxnLst/>
              <a:rect l="l" t="t" r="r" b="b"/>
              <a:pathLst>
                <a:path w="1454784" h="824230">
                  <a:moveTo>
                    <a:pt x="1454454" y="0"/>
                  </a:moveTo>
                  <a:lnTo>
                    <a:pt x="191374" y="0"/>
                  </a:lnTo>
                  <a:lnTo>
                    <a:pt x="0" y="191375"/>
                  </a:lnTo>
                  <a:lnTo>
                    <a:pt x="630288" y="824165"/>
                  </a:lnTo>
                  <a:lnTo>
                    <a:pt x="1454454" y="0"/>
                  </a:lnTo>
                  <a:close/>
                </a:path>
              </a:pathLst>
            </a:custGeom>
            <a:solidFill>
              <a:srgbClr val="70B1DA"/>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9" y="0"/>
              <a:ext cx="1412240" cy="1219200"/>
            </a:xfrm>
            <a:custGeom>
              <a:avLst/>
              <a:gdLst/>
              <a:ahLst/>
              <a:cxnLst/>
              <a:rect l="l" t="t" r="r" b="b"/>
              <a:pathLst>
                <a:path w="1412240" h="1219200">
                  <a:moveTo>
                    <a:pt x="1412224" y="0"/>
                  </a:moveTo>
                  <a:lnTo>
                    <a:pt x="1025754" y="0"/>
                  </a:lnTo>
                  <a:lnTo>
                    <a:pt x="0" y="1026667"/>
                  </a:lnTo>
                  <a:lnTo>
                    <a:pt x="192227" y="1218907"/>
                  </a:lnTo>
                  <a:lnTo>
                    <a:pt x="1412224" y="0"/>
                  </a:lnTo>
                  <a:close/>
                </a:path>
              </a:pathLst>
            </a:custGeom>
            <a:solidFill>
              <a:srgbClr val="70B1DA"/>
            </a:solidFill>
          </p:spPr>
          <p:txBody>
            <a:bodyPr wrap="square" lIns="0" tIns="0" rIns="0" bIns="0" rtlCol="0"/>
            <a:lstStyle/>
            <a:p>
              <a:endParaRPr/>
            </a:p>
          </p:txBody>
        </p:sp>
        <p:sp>
          <p:nvSpPr>
            <p:cNvPr id="7" name="object 7"/>
            <p:cNvSpPr/>
            <p:nvPr/>
          </p:nvSpPr>
          <p:spPr>
            <a:xfrm>
              <a:off x="2881782" y="605561"/>
              <a:ext cx="3476625" cy="3476625"/>
            </a:xfrm>
            <a:custGeom>
              <a:avLst/>
              <a:gdLst/>
              <a:ahLst/>
              <a:cxnLst/>
              <a:rect l="l" t="t" r="r" b="b"/>
              <a:pathLst>
                <a:path w="3476625" h="3476625">
                  <a:moveTo>
                    <a:pt x="1739557" y="0"/>
                  </a:moveTo>
                  <a:lnTo>
                    <a:pt x="0" y="1738312"/>
                  </a:lnTo>
                  <a:lnTo>
                    <a:pt x="1739557" y="3476625"/>
                  </a:lnTo>
                  <a:lnTo>
                    <a:pt x="3476612" y="1738312"/>
                  </a:lnTo>
                  <a:lnTo>
                    <a:pt x="1739557" y="0"/>
                  </a:lnTo>
                  <a:close/>
                </a:path>
              </a:pathLst>
            </a:custGeom>
            <a:solidFill>
              <a:srgbClr val="484C68"/>
            </a:solidFill>
          </p:spPr>
          <p:txBody>
            <a:bodyPr wrap="square" lIns="0" tIns="0" rIns="0" bIns="0" rtlCol="0"/>
            <a:lstStyle/>
            <a:p>
              <a:endParaRPr/>
            </a:p>
          </p:txBody>
        </p:sp>
        <p:sp>
          <p:nvSpPr>
            <p:cNvPr id="8" name="object 8"/>
            <p:cNvSpPr/>
            <p:nvPr/>
          </p:nvSpPr>
          <p:spPr>
            <a:xfrm>
              <a:off x="0" y="1010552"/>
              <a:ext cx="4470400" cy="6448425"/>
            </a:xfrm>
            <a:custGeom>
              <a:avLst/>
              <a:gdLst/>
              <a:ahLst/>
              <a:cxnLst/>
              <a:rect l="l" t="t" r="r" b="b"/>
              <a:pathLst>
                <a:path w="4470400" h="6448425">
                  <a:moveTo>
                    <a:pt x="1247238" y="0"/>
                  </a:moveTo>
                  <a:lnTo>
                    <a:pt x="0" y="1247239"/>
                  </a:lnTo>
                  <a:lnTo>
                    <a:pt x="0" y="5202156"/>
                  </a:lnTo>
                  <a:lnTo>
                    <a:pt x="1247239" y="6448424"/>
                  </a:lnTo>
                  <a:lnTo>
                    <a:pt x="4470196" y="3225468"/>
                  </a:lnTo>
                  <a:lnTo>
                    <a:pt x="1247238" y="0"/>
                  </a:lnTo>
                  <a:close/>
                </a:path>
              </a:pathLst>
            </a:custGeom>
            <a:solidFill>
              <a:srgbClr val="70B1DA"/>
            </a:solidFill>
          </p:spPr>
          <p:txBody>
            <a:bodyPr wrap="square" lIns="0" tIns="0" rIns="0" bIns="0" rtlCol="0"/>
            <a:lstStyle/>
            <a:p>
              <a:endParaRPr/>
            </a:p>
          </p:txBody>
        </p:sp>
      </p:grpSp>
      <p:sp>
        <p:nvSpPr>
          <p:cNvPr id="9" name="object 9"/>
          <p:cNvSpPr/>
          <p:nvPr/>
        </p:nvSpPr>
        <p:spPr>
          <a:xfrm>
            <a:off x="13284327" y="0"/>
            <a:ext cx="5003800" cy="5329555"/>
          </a:xfrm>
          <a:custGeom>
            <a:avLst/>
            <a:gdLst/>
            <a:ahLst/>
            <a:cxnLst/>
            <a:rect l="l" t="t" r="r" b="b"/>
            <a:pathLst>
              <a:path w="5003800" h="5329555">
                <a:moveTo>
                  <a:pt x="4344879" y="0"/>
                </a:moveTo>
                <a:lnTo>
                  <a:pt x="2105120" y="0"/>
                </a:lnTo>
                <a:lnTo>
                  <a:pt x="0" y="2103512"/>
                </a:lnTo>
                <a:lnTo>
                  <a:pt x="3225419" y="5328982"/>
                </a:lnTo>
                <a:lnTo>
                  <a:pt x="5003722" y="3549320"/>
                </a:lnTo>
                <a:lnTo>
                  <a:pt x="5003722" y="658832"/>
                </a:lnTo>
                <a:lnTo>
                  <a:pt x="4344879" y="0"/>
                </a:lnTo>
                <a:close/>
              </a:path>
            </a:pathLst>
          </a:custGeom>
          <a:solidFill>
            <a:srgbClr val="484C68"/>
          </a:solidFill>
        </p:spPr>
        <p:txBody>
          <a:bodyPr wrap="square" lIns="0" tIns="0" rIns="0" bIns="0" rtlCol="0"/>
          <a:lstStyle/>
          <a:p>
            <a:endParaRPr/>
          </a:p>
        </p:txBody>
      </p:sp>
      <p:sp>
        <p:nvSpPr>
          <p:cNvPr id="10" name="object 10"/>
          <p:cNvSpPr/>
          <p:nvPr/>
        </p:nvSpPr>
        <p:spPr>
          <a:xfrm>
            <a:off x="566176" y="0"/>
            <a:ext cx="4335145" cy="2166620"/>
          </a:xfrm>
          <a:custGeom>
            <a:avLst/>
            <a:gdLst/>
            <a:ahLst/>
            <a:cxnLst/>
            <a:rect l="l" t="t" r="r" b="b"/>
            <a:pathLst>
              <a:path w="4335145" h="2166620">
                <a:moveTo>
                  <a:pt x="4334636" y="0"/>
                </a:moveTo>
                <a:lnTo>
                  <a:pt x="0" y="0"/>
                </a:lnTo>
                <a:lnTo>
                  <a:pt x="2167320" y="2166479"/>
                </a:lnTo>
                <a:lnTo>
                  <a:pt x="4334636" y="0"/>
                </a:lnTo>
                <a:close/>
              </a:path>
            </a:pathLst>
          </a:custGeom>
          <a:solidFill>
            <a:srgbClr val="484C68"/>
          </a:solidFill>
        </p:spPr>
        <p:txBody>
          <a:bodyPr wrap="square" lIns="0" tIns="0" rIns="0" bIns="0" rtlCol="0"/>
          <a:lstStyle/>
          <a:p>
            <a:endParaRPr/>
          </a:p>
        </p:txBody>
      </p:sp>
      <p:sp>
        <p:nvSpPr>
          <p:cNvPr id="11" name="object 11"/>
          <p:cNvSpPr txBox="1">
            <a:spLocks noGrp="1"/>
          </p:cNvSpPr>
          <p:nvPr>
            <p:ph type="body" idx="1"/>
          </p:nvPr>
        </p:nvSpPr>
        <p:spPr>
          <a:xfrm>
            <a:off x="4470399" y="4082186"/>
            <a:ext cx="9793921" cy="2787943"/>
          </a:xfrm>
          <a:prstGeom prst="rect">
            <a:avLst/>
          </a:prstGeom>
        </p:spPr>
        <p:txBody>
          <a:bodyPr vert="horz" wrap="square" lIns="0" tIns="17780" rIns="0" bIns="0" rtlCol="0">
            <a:spAutoFit/>
          </a:bodyPr>
          <a:lstStyle/>
          <a:p>
            <a:pPr marR="5080" indent="1270" algn="ctr">
              <a:lnSpc>
                <a:spcPct val="99600"/>
              </a:lnSpc>
              <a:spcBef>
                <a:spcPts val="140"/>
              </a:spcBef>
            </a:pPr>
            <a:r>
              <a:rPr lang="en-IN" sz="3600" dirty="0">
                <a:solidFill>
                  <a:schemeClr val="bg1"/>
                </a:solidFill>
                <a:latin typeface="Microsoft Sans Serif" panose="020B0604020202020204" pitchFamily="34" charset="0"/>
                <a:ea typeface="Microsoft Sans Serif" panose="020B0604020202020204" pitchFamily="34" charset="0"/>
                <a:cs typeface="Microsoft Sans Serif" panose="020B0604020202020204" pitchFamily="34" charset="0"/>
              </a:rPr>
              <a:t>As we worked on this project, we understood the basics of Java and database connection using Java. The project had some challenges regarding the use of JavaFX or Springboot since the projects were not very good.</a:t>
            </a:r>
          </a:p>
        </p:txBody>
      </p:sp>
      <p:sp>
        <p:nvSpPr>
          <p:cNvPr id="12" name="object 12"/>
          <p:cNvSpPr txBox="1">
            <a:spLocks noGrp="1"/>
          </p:cNvSpPr>
          <p:nvPr>
            <p:ph type="title"/>
          </p:nvPr>
        </p:nvSpPr>
        <p:spPr>
          <a:xfrm>
            <a:off x="6660478" y="2431189"/>
            <a:ext cx="5046980" cy="1168400"/>
          </a:xfrm>
          <a:prstGeom prst="rect">
            <a:avLst/>
          </a:prstGeom>
        </p:spPr>
        <p:txBody>
          <a:bodyPr vert="horz" wrap="square" lIns="0" tIns="12700" rIns="0" bIns="0" rtlCol="0">
            <a:spAutoFit/>
          </a:bodyPr>
          <a:lstStyle/>
          <a:p>
            <a:pPr marL="12700">
              <a:lnSpc>
                <a:spcPct val="100000"/>
              </a:lnSpc>
              <a:spcBef>
                <a:spcPts val="100"/>
              </a:spcBef>
            </a:pPr>
            <a:r>
              <a:rPr lang="en-IN" sz="7500" spc="415" dirty="0"/>
              <a:t>Inferences</a:t>
            </a:r>
            <a:endParaRPr sz="7500" dirty="0"/>
          </a:p>
        </p:txBody>
      </p:sp>
      <p:sp>
        <p:nvSpPr>
          <p:cNvPr id="13" name="object 13"/>
          <p:cNvSpPr/>
          <p:nvPr/>
        </p:nvSpPr>
        <p:spPr>
          <a:xfrm>
            <a:off x="7179474" y="3677386"/>
            <a:ext cx="3914775" cy="95250"/>
          </a:xfrm>
          <a:custGeom>
            <a:avLst/>
            <a:gdLst/>
            <a:ahLst/>
            <a:cxnLst/>
            <a:rect l="l" t="t" r="r" b="b"/>
            <a:pathLst>
              <a:path w="3914775" h="95250">
                <a:moveTo>
                  <a:pt x="3914775" y="0"/>
                </a:moveTo>
                <a:lnTo>
                  <a:pt x="0" y="0"/>
                </a:lnTo>
                <a:lnTo>
                  <a:pt x="0" y="95250"/>
                </a:lnTo>
                <a:lnTo>
                  <a:pt x="3914775" y="95250"/>
                </a:lnTo>
                <a:lnTo>
                  <a:pt x="3914775" y="0"/>
                </a:lnTo>
                <a:close/>
              </a:path>
            </a:pathLst>
          </a:custGeom>
          <a:solidFill>
            <a:srgbClr val="70B1DA"/>
          </a:solidFill>
        </p:spPr>
        <p:txBody>
          <a:bodyPr wrap="square" lIns="0" tIns="0" rIns="0" bIns="0" rtlCol="0"/>
          <a:lstStyle/>
          <a:p>
            <a:endParaRPr/>
          </a:p>
        </p:txBody>
      </p:sp>
    </p:spTree>
  </p:cSld>
  <p:clrMapOvr>
    <a:masterClrMapping/>
  </p:clrMapOvr>
  <p:transition spd="med">
    <p:pul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109</TotalTime>
  <Words>393</Words>
  <Application>Microsoft Office PowerPoint</Application>
  <PresentationFormat>Custom</PresentationFormat>
  <Paragraphs>29</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Calibri</vt:lpstr>
      <vt:lpstr>Cambria</vt:lpstr>
      <vt:lpstr>Microsoft Sans Serif</vt:lpstr>
      <vt:lpstr>Tahoma</vt:lpstr>
      <vt:lpstr>Office Theme</vt:lpstr>
      <vt:lpstr>PowerPoint Presentation</vt:lpstr>
      <vt:lpstr>Introduction</vt:lpstr>
      <vt:lpstr>Motivation</vt:lpstr>
      <vt:lpstr>Class Diagram </vt:lpstr>
      <vt:lpstr>Java Concepts Used</vt:lpstr>
      <vt:lpstr>Association</vt:lpstr>
      <vt:lpstr>Java Database Connectivity</vt:lpstr>
      <vt:lpstr>Front End (Output of our Project)</vt:lpstr>
      <vt:lpstr>Inferences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Rishith Rawat</cp:lastModifiedBy>
  <cp:revision>1</cp:revision>
  <dcterms:created xsi:type="dcterms:W3CDTF">2024-05-09T06:08:32Z</dcterms:created>
  <dcterms:modified xsi:type="dcterms:W3CDTF">2024-05-10T08:56:46Z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2024-05-07T00:00:00Z</vt:filetime>
  </property>
  <property fmtid="{D5CDD505-2E9C-101B-9397-08002B2CF9AE}" pid="3" name="Creator">
    <vt:lpwstr>Chromium</vt:lpwstr>
  </property>
  <property fmtid="{D5CDD505-2E9C-101B-9397-08002B2CF9AE}" pid="4" name="LastSaved">
    <vt:filetime>2024-05-09T00:00:00Z</vt:filetime>
  </property>
</Properties>
</file>